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18288000" cy="10287000"/>
  <p:notesSz cx="6858000" cy="9144000"/>
  <p:embeddedFontLst>
    <p:embeddedFont>
      <p:font typeface="Calibri" panose="020F0502020204030204" pitchFamily="34" charset="0"/>
      <p:regular r:id="rId28"/>
      <p:bold r:id="rId29"/>
      <p:italic r:id="rId30"/>
      <p:boldItalic r:id="rId31"/>
    </p:embeddedFont>
    <p:embeddedFont>
      <p:font typeface="Canva Sans" panose="020B0604020202020204" charset="0"/>
      <p:regular r:id="rId32"/>
    </p:embeddedFont>
    <p:embeddedFont>
      <p:font typeface="Canva Sans Bold" panose="020B0604020202020204" charset="0"/>
      <p:regular r:id="rId33"/>
    </p:embeddedFont>
    <p:embeddedFont>
      <p:font typeface="HK Grotesk Medium" panose="020B0604020202020204" charset="0"/>
      <p:regular r:id="rId34"/>
    </p:embeddedFont>
    <p:embeddedFont>
      <p:font typeface="Inria Serif" panose="020B0604020202020204" charset="0"/>
      <p:regular r:id="rId35"/>
    </p:embeddedFont>
    <p:embeddedFont>
      <p:font typeface="Inria Serif Bold" panose="020B0604020202020204" charset="0"/>
      <p:regular r:id="rId36"/>
    </p:embeddedFont>
    <p:embeddedFont>
      <p:font typeface="Montserrat Classic" panose="020B0604020202020204" charset="0"/>
      <p:regular r:id="rId37"/>
    </p:embeddedFont>
    <p:embeddedFont>
      <p:font typeface="Open Sauce" panose="020B0604020202020204" charset="0"/>
      <p:regular r:id="rId38"/>
    </p:embeddedFont>
    <p:embeddedFont>
      <p:font typeface="Open Sauce Bold" panose="020B0604020202020204" charset="0"/>
      <p:regular r:id="rId39"/>
    </p:embeddedFont>
    <p:embeddedFont>
      <p:font typeface="Poppins Medium" panose="00000600000000000000" pitchFamily="2" charset="0"/>
      <p:regular r:id="rId40"/>
      <p:italic r:id="rId41"/>
    </p:embeddedFont>
    <p:embeddedFont>
      <p:font typeface="Poppins Medium Bold" panose="020B0604020202020204" charset="0"/>
      <p:regular r:id="rId42"/>
    </p:embeddedFont>
    <p:embeddedFont>
      <p:font typeface="Times New Roman" panose="02020603050405020304" pitchFamily="18" charset="0"/>
      <p:regular r:id="rId43"/>
    </p:embeddedFont>
    <p:embeddedFont>
      <p:font typeface="Times New Roman Bold" panose="02020803070505020304" pitchFamily="18" charset="0"/>
      <p:regular r:id="rId44"/>
      <p:bold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2.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6/10/2023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4.jpeg"/><Relationship Id="rId4" Type="http://schemas.openxmlformats.org/officeDocument/2006/relationships/image" Target="../media/image33.jpeg"/></Relationships>
</file>

<file path=ppt/slides/_rels/slide1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7.xml"/><Relationship Id="rId5" Type="http://schemas.openxmlformats.org/officeDocument/2006/relationships/image" Target="../media/image39.jpeg"/><Relationship Id="rId4" Type="http://schemas.openxmlformats.org/officeDocument/2006/relationships/image" Target="../media/image38.jpeg"/></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18.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46.jpe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49.jpeg"/><Relationship Id="rId4" Type="http://schemas.openxmlformats.org/officeDocument/2006/relationships/image" Target="../media/image48.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51.svg"/><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53.sv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141"/>
        </a:solidFill>
        <a:effectLst/>
      </p:bgPr>
    </p:bg>
    <p:spTree>
      <p:nvGrpSpPr>
        <p:cNvPr id="1" name=""/>
        <p:cNvGrpSpPr/>
        <p:nvPr/>
      </p:nvGrpSpPr>
      <p:grpSpPr>
        <a:xfrm>
          <a:off x="0" y="0"/>
          <a:ext cx="0" cy="0"/>
          <a:chOff x="0" y="0"/>
          <a:chExt cx="0" cy="0"/>
        </a:xfrm>
      </p:grpSpPr>
      <p:grpSp>
        <p:nvGrpSpPr>
          <p:cNvPr id="2" name="Group 2"/>
          <p:cNvGrpSpPr/>
          <p:nvPr/>
        </p:nvGrpSpPr>
        <p:grpSpPr>
          <a:xfrm>
            <a:off x="1625520" y="8991282"/>
            <a:ext cx="848941" cy="235585"/>
            <a:chOff x="0" y="0"/>
            <a:chExt cx="1131921" cy="314113"/>
          </a:xfrm>
        </p:grpSpPr>
        <p:grpSp>
          <p:nvGrpSpPr>
            <p:cNvPr id="3" name="Group 3"/>
            <p:cNvGrpSpPr/>
            <p:nvPr/>
          </p:nvGrpSpPr>
          <p:grpSpPr>
            <a:xfrm>
              <a:off x="890511" y="106056"/>
              <a:ext cx="241410" cy="102001"/>
              <a:chOff x="0" y="0"/>
              <a:chExt cx="1015946" cy="429260"/>
            </a:xfrm>
          </p:grpSpPr>
          <p:sp>
            <p:nvSpPr>
              <p:cNvPr id="4" name="Freeform 4"/>
              <p:cNvSpPr/>
              <p:nvPr/>
            </p:nvSpPr>
            <p:spPr>
              <a:xfrm>
                <a:off x="0" y="-5080"/>
                <a:ext cx="1015946" cy="434340"/>
              </a:xfrm>
              <a:custGeom>
                <a:avLst/>
                <a:gdLst/>
                <a:ahLst/>
                <a:cxnLst/>
                <a:rect l="l" t="t" r="r" b="b"/>
                <a:pathLst>
                  <a:path w="1015946" h="434340">
                    <a:moveTo>
                      <a:pt x="998166" y="187960"/>
                    </a:moveTo>
                    <a:lnTo>
                      <a:pt x="736546" y="11430"/>
                    </a:lnTo>
                    <a:cubicBezTo>
                      <a:pt x="718766" y="0"/>
                      <a:pt x="695906" y="3810"/>
                      <a:pt x="683206" y="21590"/>
                    </a:cubicBezTo>
                    <a:cubicBezTo>
                      <a:pt x="671776" y="39370"/>
                      <a:pt x="675586" y="62230"/>
                      <a:pt x="693366" y="74930"/>
                    </a:cubicBezTo>
                    <a:lnTo>
                      <a:pt x="852116" y="181610"/>
                    </a:lnTo>
                    <a:lnTo>
                      <a:pt x="0" y="181610"/>
                    </a:lnTo>
                    <a:lnTo>
                      <a:pt x="0" y="257810"/>
                    </a:lnTo>
                    <a:lnTo>
                      <a:pt x="852116" y="257810"/>
                    </a:lnTo>
                    <a:lnTo>
                      <a:pt x="693366" y="364490"/>
                    </a:lnTo>
                    <a:cubicBezTo>
                      <a:pt x="675586" y="375920"/>
                      <a:pt x="671776" y="400050"/>
                      <a:pt x="683206" y="417830"/>
                    </a:cubicBezTo>
                    <a:cubicBezTo>
                      <a:pt x="690826" y="429260"/>
                      <a:pt x="702256" y="434340"/>
                      <a:pt x="714956" y="434340"/>
                    </a:cubicBezTo>
                    <a:cubicBezTo>
                      <a:pt x="722576" y="434340"/>
                      <a:pt x="730196" y="431800"/>
                      <a:pt x="736546" y="427990"/>
                    </a:cubicBezTo>
                    <a:lnTo>
                      <a:pt x="999436" y="251460"/>
                    </a:lnTo>
                    <a:cubicBezTo>
                      <a:pt x="1009596" y="243840"/>
                      <a:pt x="1015946" y="232410"/>
                      <a:pt x="1015946" y="219710"/>
                    </a:cubicBezTo>
                    <a:cubicBezTo>
                      <a:pt x="1015946" y="207010"/>
                      <a:pt x="1009596" y="195580"/>
                      <a:pt x="998166" y="187960"/>
                    </a:cubicBezTo>
                    <a:close/>
                  </a:path>
                </a:pathLst>
              </a:custGeom>
              <a:solidFill>
                <a:srgbClr val="FFFFFF"/>
              </a:solidFill>
            </p:spPr>
          </p:sp>
        </p:grpSp>
        <p:sp>
          <p:nvSpPr>
            <p:cNvPr id="5" name="TextBox 5"/>
            <p:cNvSpPr txBox="1"/>
            <p:nvPr/>
          </p:nvSpPr>
          <p:spPr>
            <a:xfrm>
              <a:off x="0" y="-28575"/>
              <a:ext cx="788911" cy="342688"/>
            </a:xfrm>
            <a:prstGeom prst="rect">
              <a:avLst/>
            </a:prstGeom>
          </p:spPr>
          <p:txBody>
            <a:bodyPr lIns="0" tIns="0" rIns="0" bIns="0" rtlCol="0" anchor="t">
              <a:spAutoFit/>
            </a:bodyPr>
            <a:lstStyle/>
            <a:p>
              <a:pPr>
                <a:lnSpc>
                  <a:spcPts val="2240"/>
                </a:lnSpc>
              </a:pPr>
              <a:r>
                <a:rPr lang="en-US" sz="1600">
                  <a:solidFill>
                    <a:srgbClr val="FFFFFF"/>
                  </a:solidFill>
                  <a:latin typeface="Open Sauce"/>
                </a:rPr>
                <a:t>NEXT</a:t>
              </a:r>
            </a:p>
          </p:txBody>
        </p:sp>
      </p:grpSp>
      <p:sp>
        <p:nvSpPr>
          <p:cNvPr id="6" name="Freeform 6"/>
          <p:cNvSpPr/>
          <p:nvPr/>
        </p:nvSpPr>
        <p:spPr>
          <a:xfrm>
            <a:off x="13730355" y="0"/>
            <a:ext cx="4557645" cy="10287000"/>
          </a:xfrm>
          <a:custGeom>
            <a:avLst/>
            <a:gdLst/>
            <a:ahLst/>
            <a:cxnLst/>
            <a:rect l="l" t="t" r="r" b="b"/>
            <a:pathLst>
              <a:path w="4557645" h="10287000">
                <a:moveTo>
                  <a:pt x="0" y="0"/>
                </a:moveTo>
                <a:lnTo>
                  <a:pt x="4557645" y="0"/>
                </a:lnTo>
                <a:lnTo>
                  <a:pt x="4557645" y="10287000"/>
                </a:lnTo>
                <a:lnTo>
                  <a:pt x="0" y="10287000"/>
                </a:lnTo>
                <a:lnTo>
                  <a:pt x="0" y="0"/>
                </a:lnTo>
                <a:close/>
              </a:path>
            </a:pathLst>
          </a:custGeom>
          <a:blipFill>
            <a:blip r:embed="rId2"/>
            <a:stretch>
              <a:fillRect l="-5249" r="-64032"/>
            </a:stretch>
          </a:blipFill>
        </p:spPr>
      </p:sp>
      <p:sp>
        <p:nvSpPr>
          <p:cNvPr id="7" name="TextBox 7"/>
          <p:cNvSpPr txBox="1"/>
          <p:nvPr/>
        </p:nvSpPr>
        <p:spPr>
          <a:xfrm>
            <a:off x="1201039" y="3667943"/>
            <a:ext cx="11900308" cy="2184400"/>
          </a:xfrm>
          <a:prstGeom prst="rect">
            <a:avLst/>
          </a:prstGeom>
        </p:spPr>
        <p:txBody>
          <a:bodyPr lIns="0" tIns="0" rIns="0" bIns="0" rtlCol="0" anchor="t">
            <a:spAutoFit/>
          </a:bodyPr>
          <a:lstStyle/>
          <a:p>
            <a:pPr algn="ctr">
              <a:lnSpc>
                <a:spcPts val="5750"/>
              </a:lnSpc>
            </a:pPr>
            <a:r>
              <a:rPr lang="en-US" sz="5000">
                <a:solidFill>
                  <a:srgbClr val="FFFFFF"/>
                </a:solidFill>
                <a:latin typeface="Inria Serif Bold"/>
              </a:rPr>
              <a:t>ANALISIS PENGARUH HUBUNGAN TINGKAT PENDIDIKAN DENGAN JUMLAH PENGANGGURAN DI WILAYAH JAKARTA</a:t>
            </a:r>
          </a:p>
        </p:txBody>
      </p:sp>
      <p:sp>
        <p:nvSpPr>
          <p:cNvPr id="8" name="TextBox 8"/>
          <p:cNvSpPr txBox="1"/>
          <p:nvPr/>
        </p:nvSpPr>
        <p:spPr>
          <a:xfrm>
            <a:off x="1028700" y="8984297"/>
            <a:ext cx="344678" cy="259080"/>
          </a:xfrm>
          <a:prstGeom prst="rect">
            <a:avLst/>
          </a:prstGeom>
        </p:spPr>
        <p:txBody>
          <a:bodyPr lIns="0" tIns="0" rIns="0" bIns="0" rtlCol="0" anchor="t">
            <a:spAutoFit/>
          </a:bodyPr>
          <a:lstStyle/>
          <a:p>
            <a:pPr>
              <a:lnSpc>
                <a:spcPts val="2070"/>
              </a:lnSpc>
            </a:pPr>
            <a:r>
              <a:rPr lang="en-US" sz="1800">
                <a:solidFill>
                  <a:srgbClr val="FFFFFF"/>
                </a:solidFill>
                <a:latin typeface="Open Sauce Bold"/>
              </a:rPr>
              <a:t>01</a:t>
            </a:r>
          </a:p>
        </p:txBody>
      </p:sp>
      <p:sp>
        <p:nvSpPr>
          <p:cNvPr id="9" name="TextBox 9"/>
          <p:cNvSpPr txBox="1"/>
          <p:nvPr/>
        </p:nvSpPr>
        <p:spPr>
          <a:xfrm>
            <a:off x="1201039" y="6100361"/>
            <a:ext cx="11900308" cy="467970"/>
          </a:xfrm>
          <a:prstGeom prst="rect">
            <a:avLst/>
          </a:prstGeom>
        </p:spPr>
        <p:txBody>
          <a:bodyPr lIns="0" tIns="0" rIns="0" bIns="0" rtlCol="0" anchor="t">
            <a:spAutoFit/>
          </a:bodyPr>
          <a:lstStyle/>
          <a:p>
            <a:pPr algn="ctr">
              <a:lnSpc>
                <a:spcPts val="3680"/>
              </a:lnSpc>
            </a:pPr>
            <a:r>
              <a:rPr lang="en-US" sz="3200">
                <a:solidFill>
                  <a:srgbClr val="FFFFFF"/>
                </a:solidFill>
                <a:latin typeface="Inria Serif"/>
              </a:rPr>
              <a:t>IS240 - Probability and Statistic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95458" y="3014533"/>
            <a:ext cx="4790916" cy="4114800"/>
          </a:xfrm>
          <a:custGeom>
            <a:avLst/>
            <a:gdLst/>
            <a:ahLst/>
            <a:cxnLst/>
            <a:rect l="l" t="t" r="r" b="b"/>
            <a:pathLst>
              <a:path w="4790916" h="4114800">
                <a:moveTo>
                  <a:pt x="0" y="0"/>
                </a:moveTo>
                <a:lnTo>
                  <a:pt x="4790916" y="0"/>
                </a:lnTo>
                <a:lnTo>
                  <a:pt x="479091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469974" y="608823"/>
            <a:ext cx="13460522" cy="2405710"/>
          </a:xfrm>
          <a:custGeom>
            <a:avLst/>
            <a:gdLst/>
            <a:ahLst/>
            <a:cxnLst/>
            <a:rect l="l" t="t" r="r" b="b"/>
            <a:pathLst>
              <a:path w="13460522" h="2405710">
                <a:moveTo>
                  <a:pt x="0" y="0"/>
                </a:moveTo>
                <a:lnTo>
                  <a:pt x="13460522" y="0"/>
                </a:lnTo>
                <a:lnTo>
                  <a:pt x="13460522" y="2405710"/>
                </a:lnTo>
                <a:lnTo>
                  <a:pt x="0" y="2405710"/>
                </a:lnTo>
                <a:lnTo>
                  <a:pt x="0" y="0"/>
                </a:lnTo>
                <a:close/>
              </a:path>
            </a:pathLst>
          </a:custGeom>
          <a:blipFill>
            <a:blip r:embed="rId4"/>
            <a:stretch>
              <a:fillRect/>
            </a:stretch>
          </a:blipFill>
        </p:spPr>
      </p:sp>
      <p:sp>
        <p:nvSpPr>
          <p:cNvPr id="4" name="Freeform 4"/>
          <p:cNvSpPr/>
          <p:nvPr/>
        </p:nvSpPr>
        <p:spPr>
          <a:xfrm>
            <a:off x="6872425" y="2566230"/>
            <a:ext cx="10772423" cy="4121331"/>
          </a:xfrm>
          <a:custGeom>
            <a:avLst/>
            <a:gdLst/>
            <a:ahLst/>
            <a:cxnLst/>
            <a:rect l="l" t="t" r="r" b="b"/>
            <a:pathLst>
              <a:path w="10772423" h="4121331">
                <a:moveTo>
                  <a:pt x="0" y="0"/>
                </a:moveTo>
                <a:lnTo>
                  <a:pt x="10772423" y="0"/>
                </a:lnTo>
                <a:lnTo>
                  <a:pt x="10772423" y="4121331"/>
                </a:lnTo>
                <a:lnTo>
                  <a:pt x="0" y="4121331"/>
                </a:lnTo>
                <a:lnTo>
                  <a:pt x="0" y="0"/>
                </a:lnTo>
                <a:close/>
              </a:path>
            </a:pathLst>
          </a:custGeom>
          <a:blipFill>
            <a:blip r:embed="rId5"/>
            <a:stretch>
              <a:fillRect/>
            </a:stretch>
          </a:blipFill>
        </p:spPr>
      </p:sp>
      <p:sp>
        <p:nvSpPr>
          <p:cNvPr id="5" name="TextBox 5"/>
          <p:cNvSpPr txBox="1"/>
          <p:nvPr/>
        </p:nvSpPr>
        <p:spPr>
          <a:xfrm>
            <a:off x="14588656" y="561198"/>
            <a:ext cx="2956757" cy="467502"/>
          </a:xfrm>
          <a:prstGeom prst="rect">
            <a:avLst/>
          </a:prstGeom>
        </p:spPr>
        <p:txBody>
          <a:bodyPr lIns="0" tIns="0" rIns="0" bIns="0" rtlCol="0" anchor="t">
            <a:spAutoFit/>
          </a:bodyPr>
          <a:lstStyle/>
          <a:p>
            <a:pPr algn="ctr">
              <a:lnSpc>
                <a:spcPts val="3860"/>
              </a:lnSpc>
            </a:pPr>
            <a:r>
              <a:rPr lang="en-US" sz="2757">
                <a:solidFill>
                  <a:srgbClr val="000000"/>
                </a:solidFill>
                <a:latin typeface="Canva Sans Bold"/>
              </a:rPr>
              <a:t>Analisa Dan Hasil</a:t>
            </a:r>
          </a:p>
        </p:txBody>
      </p:sp>
      <p:sp>
        <p:nvSpPr>
          <p:cNvPr id="6" name="TextBox 6"/>
          <p:cNvSpPr txBox="1"/>
          <p:nvPr/>
        </p:nvSpPr>
        <p:spPr>
          <a:xfrm>
            <a:off x="627213" y="7288287"/>
            <a:ext cx="16257467" cy="2998713"/>
          </a:xfrm>
          <a:prstGeom prst="rect">
            <a:avLst/>
          </a:prstGeom>
        </p:spPr>
        <p:txBody>
          <a:bodyPr lIns="0" tIns="0" rIns="0" bIns="0" rtlCol="0" anchor="t">
            <a:spAutoFit/>
          </a:bodyPr>
          <a:lstStyle/>
          <a:p>
            <a:pPr algn="just">
              <a:lnSpc>
                <a:spcPts val="3431"/>
              </a:lnSpc>
              <a:spcBef>
                <a:spcPct val="0"/>
              </a:spcBef>
            </a:pPr>
            <a:r>
              <a:rPr lang="en-US" sz="2451">
                <a:solidFill>
                  <a:srgbClr val="000000"/>
                </a:solidFill>
                <a:latin typeface="Canva Sans Bold"/>
              </a:rPr>
              <a:t>langkah pertama melakukan analisis dengan menggunakan uji Wilcoxon, ditemukan perbedaan yang signifikan antara tingkat pendidikan dan jumlah pengangguran di wilayah Jakarta. Hasil uji menunjukkan bahwa terdapat perbedaan yang signifikan antara data yang berpasangan pada tingkat pendidikan dan jumlah pengangguran (p &lt; 0,05). Hal ini menunjukkan bahwa tingkat pendidikan memiliki pengaruh yang signifikan terhadap jumlah pengangguran di wilayah Jakarta Dan data antara tahun 2018 dan 2019  berikut kami uji bahwa data yang terbaik digunakan untuk pengujian selanjutnya yang lebih baik digunakan pada tahun 2019. </a:t>
            </a:r>
          </a:p>
        </p:txBody>
      </p:sp>
      <p:sp>
        <p:nvSpPr>
          <p:cNvPr id="7" name="TextBox 7"/>
          <p:cNvSpPr txBox="1"/>
          <p:nvPr/>
        </p:nvSpPr>
        <p:spPr>
          <a:xfrm>
            <a:off x="0" y="4301463"/>
            <a:ext cx="1664791" cy="1532022"/>
          </a:xfrm>
          <a:prstGeom prst="rect">
            <a:avLst/>
          </a:prstGeom>
        </p:spPr>
        <p:txBody>
          <a:bodyPr lIns="0" tIns="0" rIns="0" bIns="0" rtlCol="0" anchor="t">
            <a:spAutoFit/>
          </a:bodyPr>
          <a:lstStyle/>
          <a:p>
            <a:pPr algn="ctr">
              <a:lnSpc>
                <a:spcPts val="12880"/>
              </a:lnSpc>
            </a:pPr>
            <a:r>
              <a:rPr lang="en-US" sz="8800" dirty="0">
                <a:solidFill>
                  <a:srgbClr val="000000"/>
                </a:solidFill>
                <a:latin typeface="Canva Sans Bold"/>
              </a:rPr>
              <a:t>4.1</a:t>
            </a:r>
          </a:p>
        </p:txBody>
      </p:sp>
      <p:sp>
        <p:nvSpPr>
          <p:cNvPr id="8" name="TextBox 8"/>
          <p:cNvSpPr txBox="1"/>
          <p:nvPr/>
        </p:nvSpPr>
        <p:spPr>
          <a:xfrm>
            <a:off x="2395458" y="4046505"/>
            <a:ext cx="2662535" cy="580390"/>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Uji  Wilcoxon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95458" y="3014533"/>
            <a:ext cx="4790916" cy="4114800"/>
          </a:xfrm>
          <a:custGeom>
            <a:avLst/>
            <a:gdLst/>
            <a:ahLst/>
            <a:cxnLst/>
            <a:rect l="l" t="t" r="r" b="b"/>
            <a:pathLst>
              <a:path w="4790916" h="4114800">
                <a:moveTo>
                  <a:pt x="0" y="0"/>
                </a:moveTo>
                <a:lnTo>
                  <a:pt x="4790916" y="0"/>
                </a:lnTo>
                <a:lnTo>
                  <a:pt x="479091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4588656" y="561198"/>
            <a:ext cx="2956757" cy="467502"/>
          </a:xfrm>
          <a:prstGeom prst="rect">
            <a:avLst/>
          </a:prstGeom>
        </p:spPr>
        <p:txBody>
          <a:bodyPr lIns="0" tIns="0" rIns="0" bIns="0" rtlCol="0" anchor="t">
            <a:spAutoFit/>
          </a:bodyPr>
          <a:lstStyle/>
          <a:p>
            <a:pPr algn="ctr">
              <a:lnSpc>
                <a:spcPts val="3860"/>
              </a:lnSpc>
            </a:pPr>
            <a:r>
              <a:rPr lang="en-US" sz="2757">
                <a:solidFill>
                  <a:srgbClr val="000000"/>
                </a:solidFill>
                <a:latin typeface="Canva Sans Bold"/>
              </a:rPr>
              <a:t>Analisa Dan Hasil</a:t>
            </a:r>
          </a:p>
        </p:txBody>
      </p:sp>
      <p:sp>
        <p:nvSpPr>
          <p:cNvPr id="4" name="TextBox 4"/>
          <p:cNvSpPr txBox="1"/>
          <p:nvPr/>
        </p:nvSpPr>
        <p:spPr>
          <a:xfrm>
            <a:off x="178668" y="4274503"/>
            <a:ext cx="1700064" cy="1532022"/>
          </a:xfrm>
          <a:prstGeom prst="rect">
            <a:avLst/>
          </a:prstGeom>
        </p:spPr>
        <p:txBody>
          <a:bodyPr lIns="0" tIns="0" rIns="0" bIns="0" rtlCol="0" anchor="t">
            <a:spAutoFit/>
          </a:bodyPr>
          <a:lstStyle/>
          <a:p>
            <a:pPr algn="ctr">
              <a:lnSpc>
                <a:spcPts val="12880"/>
              </a:lnSpc>
            </a:pPr>
            <a:r>
              <a:rPr lang="en-US" sz="8800" dirty="0">
                <a:solidFill>
                  <a:srgbClr val="000000"/>
                </a:solidFill>
                <a:latin typeface="Canva Sans Bold"/>
              </a:rPr>
              <a:t>4.2</a:t>
            </a:r>
          </a:p>
        </p:txBody>
      </p:sp>
      <p:sp>
        <p:nvSpPr>
          <p:cNvPr id="5" name="TextBox 5"/>
          <p:cNvSpPr txBox="1"/>
          <p:nvPr/>
        </p:nvSpPr>
        <p:spPr>
          <a:xfrm>
            <a:off x="-262930" y="7756711"/>
            <a:ext cx="18288000" cy="1501589"/>
          </a:xfrm>
          <a:prstGeom prst="rect">
            <a:avLst/>
          </a:prstGeom>
        </p:spPr>
        <p:txBody>
          <a:bodyPr lIns="0" tIns="0" rIns="0" bIns="0" rtlCol="0" anchor="t">
            <a:spAutoFit/>
          </a:bodyPr>
          <a:lstStyle/>
          <a:p>
            <a:pPr algn="r">
              <a:lnSpc>
                <a:spcPts val="3860"/>
              </a:lnSpc>
              <a:spcBef>
                <a:spcPct val="0"/>
              </a:spcBef>
            </a:pPr>
            <a:r>
              <a:rPr lang="en-US" sz="2757">
                <a:solidFill>
                  <a:srgbClr val="000000"/>
                </a:solidFill>
                <a:latin typeface="Times New Roman Bold"/>
              </a:rPr>
              <a:t>Dalam menentukan apakah ada hubungan linier atau tidak linier antara tingkat pendidikan dan jumlah pengangguran serta hubungan linear atau tidak linier antara tingkat pendidikan dan yang bekerja. Kami disini menggunakan uji pearson dan menentukan hasil sebagai berikut:</a:t>
            </a:r>
          </a:p>
        </p:txBody>
      </p:sp>
      <p:sp>
        <p:nvSpPr>
          <p:cNvPr id="6" name="TextBox 6"/>
          <p:cNvSpPr txBox="1"/>
          <p:nvPr/>
        </p:nvSpPr>
        <p:spPr>
          <a:xfrm>
            <a:off x="7240042" y="4652327"/>
            <a:ext cx="3807916"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Uji Korelasi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95458" y="3114294"/>
            <a:ext cx="4674763" cy="4015039"/>
          </a:xfrm>
          <a:custGeom>
            <a:avLst/>
            <a:gdLst/>
            <a:ahLst/>
            <a:cxnLst/>
            <a:rect l="l" t="t" r="r" b="b"/>
            <a:pathLst>
              <a:path w="4674763" h="4015039">
                <a:moveTo>
                  <a:pt x="0" y="0"/>
                </a:moveTo>
                <a:lnTo>
                  <a:pt x="4674763" y="0"/>
                </a:lnTo>
                <a:lnTo>
                  <a:pt x="4674763" y="4015039"/>
                </a:lnTo>
                <a:lnTo>
                  <a:pt x="0" y="40150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4588656" y="561198"/>
            <a:ext cx="2956757" cy="467502"/>
          </a:xfrm>
          <a:prstGeom prst="rect">
            <a:avLst/>
          </a:prstGeom>
        </p:spPr>
        <p:txBody>
          <a:bodyPr lIns="0" tIns="0" rIns="0" bIns="0" rtlCol="0" anchor="t">
            <a:spAutoFit/>
          </a:bodyPr>
          <a:lstStyle/>
          <a:p>
            <a:pPr algn="ctr">
              <a:lnSpc>
                <a:spcPts val="3860"/>
              </a:lnSpc>
            </a:pPr>
            <a:r>
              <a:rPr lang="en-US" sz="2757">
                <a:solidFill>
                  <a:srgbClr val="000000"/>
                </a:solidFill>
                <a:latin typeface="Canva Sans Bold"/>
              </a:rPr>
              <a:t>Analisa Dan Hasil</a:t>
            </a:r>
          </a:p>
        </p:txBody>
      </p:sp>
      <p:sp>
        <p:nvSpPr>
          <p:cNvPr id="4" name="TextBox 4"/>
          <p:cNvSpPr txBox="1"/>
          <p:nvPr/>
        </p:nvSpPr>
        <p:spPr>
          <a:xfrm>
            <a:off x="0" y="4341178"/>
            <a:ext cx="1891563" cy="1042779"/>
          </a:xfrm>
          <a:prstGeom prst="rect">
            <a:avLst/>
          </a:prstGeom>
        </p:spPr>
        <p:txBody>
          <a:bodyPr lIns="0" tIns="0" rIns="0" bIns="0" rtlCol="0" anchor="t">
            <a:spAutoFit/>
          </a:bodyPr>
          <a:lstStyle/>
          <a:p>
            <a:pPr algn="ctr">
              <a:lnSpc>
                <a:spcPts val="8660"/>
              </a:lnSpc>
            </a:pPr>
            <a:r>
              <a:rPr lang="en-US" sz="6185" dirty="0">
                <a:solidFill>
                  <a:srgbClr val="000000"/>
                </a:solidFill>
                <a:latin typeface="Canva Sans Bold"/>
              </a:rPr>
              <a:t>4.2.1</a:t>
            </a:r>
          </a:p>
        </p:txBody>
      </p:sp>
      <p:sp>
        <p:nvSpPr>
          <p:cNvPr id="5" name="TextBox 5"/>
          <p:cNvSpPr txBox="1"/>
          <p:nvPr/>
        </p:nvSpPr>
        <p:spPr>
          <a:xfrm>
            <a:off x="165837" y="8710900"/>
            <a:ext cx="18122163" cy="1913704"/>
          </a:xfrm>
          <a:prstGeom prst="rect">
            <a:avLst/>
          </a:prstGeom>
        </p:spPr>
        <p:txBody>
          <a:bodyPr lIns="0" tIns="0" rIns="0" bIns="0" rtlCol="0" anchor="t">
            <a:spAutoFit/>
          </a:bodyPr>
          <a:lstStyle/>
          <a:p>
            <a:pPr algn="r">
              <a:lnSpc>
                <a:spcPts val="3720"/>
              </a:lnSpc>
            </a:pPr>
            <a:r>
              <a:rPr lang="en-US" sz="2657">
                <a:solidFill>
                  <a:srgbClr val="000000"/>
                </a:solidFill>
                <a:latin typeface="Times New Roman Bold"/>
              </a:rPr>
              <a:t>           langkah kedua kami mencari Scatter plot dan regresi untuk variabel yang bekerja pada tahun 2019 serta yang pengangguran pada tahun 2019 dan didapatkan gambaran seperti berikut. kita melihat bahwa yang bekerja pada tahun 2019 dan pengangguran pada tahun 2019 didominasi oleh tingkat pendidikan SMA/SMK/MA.</a:t>
            </a:r>
          </a:p>
          <a:p>
            <a:pPr algn="r">
              <a:lnSpc>
                <a:spcPts val="3720"/>
              </a:lnSpc>
              <a:spcBef>
                <a:spcPct val="0"/>
              </a:spcBef>
            </a:pPr>
            <a:endParaRPr lang="en-US" sz="2657">
              <a:solidFill>
                <a:srgbClr val="000000"/>
              </a:solidFill>
              <a:latin typeface="Times New Roman Bold"/>
            </a:endParaRPr>
          </a:p>
        </p:txBody>
      </p:sp>
      <p:sp>
        <p:nvSpPr>
          <p:cNvPr id="6" name="TextBox 6"/>
          <p:cNvSpPr txBox="1"/>
          <p:nvPr/>
        </p:nvSpPr>
        <p:spPr>
          <a:xfrm>
            <a:off x="0" y="-95250"/>
            <a:ext cx="8629055"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Uji Scatter plot dan regresi</a:t>
            </a:r>
          </a:p>
        </p:txBody>
      </p:sp>
      <p:sp>
        <p:nvSpPr>
          <p:cNvPr id="7" name="Freeform 7"/>
          <p:cNvSpPr/>
          <p:nvPr/>
        </p:nvSpPr>
        <p:spPr>
          <a:xfrm>
            <a:off x="1028700" y="1376859"/>
            <a:ext cx="10983074" cy="2484081"/>
          </a:xfrm>
          <a:custGeom>
            <a:avLst/>
            <a:gdLst/>
            <a:ahLst/>
            <a:cxnLst/>
            <a:rect l="l" t="t" r="r" b="b"/>
            <a:pathLst>
              <a:path w="10983074" h="2484081">
                <a:moveTo>
                  <a:pt x="0" y="0"/>
                </a:moveTo>
                <a:lnTo>
                  <a:pt x="10983074" y="0"/>
                </a:lnTo>
                <a:lnTo>
                  <a:pt x="10983074" y="2484080"/>
                </a:lnTo>
                <a:lnTo>
                  <a:pt x="0" y="2484080"/>
                </a:lnTo>
                <a:lnTo>
                  <a:pt x="0" y="0"/>
                </a:lnTo>
                <a:close/>
              </a:path>
            </a:pathLst>
          </a:custGeom>
          <a:blipFill>
            <a:blip r:embed="rId4"/>
            <a:stretch>
              <a:fillRect/>
            </a:stretch>
          </a:blipFill>
        </p:spPr>
      </p:sp>
      <p:sp>
        <p:nvSpPr>
          <p:cNvPr id="8" name="Freeform 8"/>
          <p:cNvSpPr/>
          <p:nvPr/>
        </p:nvSpPr>
        <p:spPr>
          <a:xfrm>
            <a:off x="9813131" y="3860939"/>
            <a:ext cx="8193246" cy="4836128"/>
          </a:xfrm>
          <a:custGeom>
            <a:avLst/>
            <a:gdLst/>
            <a:ahLst/>
            <a:cxnLst/>
            <a:rect l="l" t="t" r="r" b="b"/>
            <a:pathLst>
              <a:path w="8193246" h="4836128">
                <a:moveTo>
                  <a:pt x="0" y="0"/>
                </a:moveTo>
                <a:lnTo>
                  <a:pt x="8193246" y="0"/>
                </a:lnTo>
                <a:lnTo>
                  <a:pt x="8193246" y="4836128"/>
                </a:lnTo>
                <a:lnTo>
                  <a:pt x="0" y="4836128"/>
                </a:lnTo>
                <a:lnTo>
                  <a:pt x="0" y="0"/>
                </a:lnTo>
                <a:close/>
              </a:path>
            </a:pathLst>
          </a:custGeom>
          <a:blipFill>
            <a:blip r:embed="rId5"/>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95458" y="3114294"/>
            <a:ext cx="4674763" cy="4015039"/>
          </a:xfrm>
          <a:custGeom>
            <a:avLst/>
            <a:gdLst/>
            <a:ahLst/>
            <a:cxnLst/>
            <a:rect l="l" t="t" r="r" b="b"/>
            <a:pathLst>
              <a:path w="4674763" h="4015039">
                <a:moveTo>
                  <a:pt x="0" y="0"/>
                </a:moveTo>
                <a:lnTo>
                  <a:pt x="4674763" y="0"/>
                </a:lnTo>
                <a:lnTo>
                  <a:pt x="4674763" y="4015039"/>
                </a:lnTo>
                <a:lnTo>
                  <a:pt x="0" y="40150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79305" y="1789380"/>
            <a:ext cx="10989908" cy="1917388"/>
          </a:xfrm>
          <a:custGeom>
            <a:avLst/>
            <a:gdLst/>
            <a:ahLst/>
            <a:cxnLst/>
            <a:rect l="l" t="t" r="r" b="b"/>
            <a:pathLst>
              <a:path w="10989908" h="1917388">
                <a:moveTo>
                  <a:pt x="0" y="0"/>
                </a:moveTo>
                <a:lnTo>
                  <a:pt x="10989908" y="0"/>
                </a:lnTo>
                <a:lnTo>
                  <a:pt x="10989908" y="1917388"/>
                </a:lnTo>
                <a:lnTo>
                  <a:pt x="0" y="1917388"/>
                </a:lnTo>
                <a:lnTo>
                  <a:pt x="0" y="0"/>
                </a:lnTo>
                <a:close/>
              </a:path>
            </a:pathLst>
          </a:custGeom>
          <a:blipFill>
            <a:blip r:embed="rId4"/>
            <a:stretch>
              <a:fillRect/>
            </a:stretch>
          </a:blipFill>
        </p:spPr>
      </p:sp>
      <p:sp>
        <p:nvSpPr>
          <p:cNvPr id="4" name="Freeform 4"/>
          <p:cNvSpPr/>
          <p:nvPr/>
        </p:nvSpPr>
        <p:spPr>
          <a:xfrm>
            <a:off x="6379037" y="4031854"/>
            <a:ext cx="10140774" cy="1352103"/>
          </a:xfrm>
          <a:custGeom>
            <a:avLst/>
            <a:gdLst/>
            <a:ahLst/>
            <a:cxnLst/>
            <a:rect l="l" t="t" r="r" b="b"/>
            <a:pathLst>
              <a:path w="10140774" h="1352103">
                <a:moveTo>
                  <a:pt x="0" y="0"/>
                </a:moveTo>
                <a:lnTo>
                  <a:pt x="10140775" y="0"/>
                </a:lnTo>
                <a:lnTo>
                  <a:pt x="10140775" y="1352103"/>
                </a:lnTo>
                <a:lnTo>
                  <a:pt x="0" y="1352103"/>
                </a:lnTo>
                <a:lnTo>
                  <a:pt x="0" y="0"/>
                </a:lnTo>
                <a:close/>
              </a:path>
            </a:pathLst>
          </a:custGeom>
          <a:blipFill>
            <a:blip r:embed="rId5"/>
            <a:stretch>
              <a:fillRect/>
            </a:stretch>
          </a:blipFill>
        </p:spPr>
      </p:sp>
      <p:sp>
        <p:nvSpPr>
          <p:cNvPr id="5" name="TextBox 5"/>
          <p:cNvSpPr txBox="1"/>
          <p:nvPr/>
        </p:nvSpPr>
        <p:spPr>
          <a:xfrm>
            <a:off x="14588656" y="561198"/>
            <a:ext cx="2956757" cy="467502"/>
          </a:xfrm>
          <a:prstGeom prst="rect">
            <a:avLst/>
          </a:prstGeom>
        </p:spPr>
        <p:txBody>
          <a:bodyPr lIns="0" tIns="0" rIns="0" bIns="0" rtlCol="0" anchor="t">
            <a:spAutoFit/>
          </a:bodyPr>
          <a:lstStyle/>
          <a:p>
            <a:pPr algn="ctr">
              <a:lnSpc>
                <a:spcPts val="3860"/>
              </a:lnSpc>
            </a:pPr>
            <a:r>
              <a:rPr lang="en-US" sz="2757">
                <a:solidFill>
                  <a:srgbClr val="000000"/>
                </a:solidFill>
                <a:latin typeface="Canva Sans Bold"/>
              </a:rPr>
              <a:t>Analisa Dan Hasil</a:t>
            </a:r>
          </a:p>
        </p:txBody>
      </p:sp>
      <p:sp>
        <p:nvSpPr>
          <p:cNvPr id="6" name="TextBox 6"/>
          <p:cNvSpPr txBox="1"/>
          <p:nvPr/>
        </p:nvSpPr>
        <p:spPr>
          <a:xfrm>
            <a:off x="0" y="4341178"/>
            <a:ext cx="1891563" cy="1042779"/>
          </a:xfrm>
          <a:prstGeom prst="rect">
            <a:avLst/>
          </a:prstGeom>
        </p:spPr>
        <p:txBody>
          <a:bodyPr lIns="0" tIns="0" rIns="0" bIns="0" rtlCol="0" anchor="t">
            <a:spAutoFit/>
          </a:bodyPr>
          <a:lstStyle/>
          <a:p>
            <a:pPr algn="ctr">
              <a:lnSpc>
                <a:spcPts val="8660"/>
              </a:lnSpc>
            </a:pPr>
            <a:r>
              <a:rPr lang="en-US" sz="6185">
                <a:solidFill>
                  <a:srgbClr val="000000"/>
                </a:solidFill>
                <a:latin typeface="Canva Sans Bold"/>
              </a:rPr>
              <a:t>4.2.2</a:t>
            </a:r>
          </a:p>
        </p:txBody>
      </p:sp>
      <p:sp>
        <p:nvSpPr>
          <p:cNvPr id="7" name="TextBox 7"/>
          <p:cNvSpPr txBox="1"/>
          <p:nvPr/>
        </p:nvSpPr>
        <p:spPr>
          <a:xfrm>
            <a:off x="-58077" y="141605"/>
            <a:ext cx="6437114"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Uji Korelasi Pearson</a:t>
            </a:r>
          </a:p>
        </p:txBody>
      </p:sp>
      <p:sp>
        <p:nvSpPr>
          <p:cNvPr id="8" name="TextBox 8"/>
          <p:cNvSpPr txBox="1"/>
          <p:nvPr/>
        </p:nvSpPr>
        <p:spPr>
          <a:xfrm>
            <a:off x="2279305" y="6117382"/>
            <a:ext cx="14356877" cy="3544469"/>
          </a:xfrm>
          <a:prstGeom prst="rect">
            <a:avLst/>
          </a:prstGeom>
        </p:spPr>
        <p:txBody>
          <a:bodyPr lIns="0" tIns="0" rIns="0" bIns="0" rtlCol="0" anchor="t">
            <a:spAutoFit/>
          </a:bodyPr>
          <a:lstStyle/>
          <a:p>
            <a:pPr marL="394880" lvl="1" indent="-197440" algn="just">
              <a:lnSpc>
                <a:spcPts val="2560"/>
              </a:lnSpc>
              <a:buFont typeface="Arial"/>
              <a:buChar char="•"/>
            </a:pPr>
            <a:r>
              <a:rPr lang="en-US" sz="1828">
                <a:solidFill>
                  <a:srgbClr val="000000"/>
                </a:solidFill>
                <a:latin typeface="Canva Sans"/>
              </a:rPr>
              <a:t>Hal ini peneliti menyimpulkan Hubungan antara tingkat pendidikan tertinggi yang ditamatkan dan jumlah individu yang bekerja pada tahun 2019 memiliki korelasi positif yang lemah (koefisien korelasi sekitar 0.1386457). Ini mengindikasikan bahwa ada hubungan positif antara tingkat pendidikan yang lebih tinggi dan tingkat pengangguran yang lebih rendah. Namun, hubungan ini tergolong lemah, yang berarti bahwa faktor-faktor lain juga dapat mempengaruhi tingkat pengangguran selain tingkat pendidikan. </a:t>
            </a:r>
          </a:p>
          <a:p>
            <a:pPr marL="394880" lvl="1" indent="-197440" algn="just">
              <a:lnSpc>
                <a:spcPts val="2560"/>
              </a:lnSpc>
              <a:buFont typeface="Arial"/>
              <a:buChar char="•"/>
            </a:pPr>
            <a:r>
              <a:rPr lang="en-US" sz="1828">
                <a:solidFill>
                  <a:srgbClr val="000000"/>
                </a:solidFill>
                <a:latin typeface="Canva Sans"/>
              </a:rPr>
              <a:t>Hal ini peneliti simpulkan bahwa Hubungan antara tingkat pendidikan tertinggi yang ditamatkan dan jumlah pengangguran pada tahun 2019 memiliki korelasi positif yang sedang (koefisien korelasi sekitar 0.2331965). Ini mengindikasikan bahwa ada hubungan positif antara tingkat pendidikan yang lebih tinggi dan tingkat pengangguran yang lebih tinggi. Hubungan ini sedang, yang menunjukkan bahwa adanya kecenderungan bahwa semakin tinggi tingkat pendidikan seseorang, semakin tinggi pula tingkat pengangguran. Namun, hal ini juga dapat dipengaruhi oleh faktor-faktor lain seperti pertumbuhan ekonomi, kebijakan tenaga kerja, dan lainnya.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95458" y="3114294"/>
            <a:ext cx="4674763" cy="4015039"/>
          </a:xfrm>
          <a:custGeom>
            <a:avLst/>
            <a:gdLst/>
            <a:ahLst/>
            <a:cxnLst/>
            <a:rect l="l" t="t" r="r" b="b"/>
            <a:pathLst>
              <a:path w="4674763" h="4015039">
                <a:moveTo>
                  <a:pt x="0" y="0"/>
                </a:moveTo>
                <a:lnTo>
                  <a:pt x="4674763" y="0"/>
                </a:lnTo>
                <a:lnTo>
                  <a:pt x="4674763" y="4015039"/>
                </a:lnTo>
                <a:lnTo>
                  <a:pt x="0" y="40150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4588656" y="561198"/>
            <a:ext cx="2956757" cy="467502"/>
          </a:xfrm>
          <a:prstGeom prst="rect">
            <a:avLst/>
          </a:prstGeom>
        </p:spPr>
        <p:txBody>
          <a:bodyPr lIns="0" tIns="0" rIns="0" bIns="0" rtlCol="0" anchor="t">
            <a:spAutoFit/>
          </a:bodyPr>
          <a:lstStyle/>
          <a:p>
            <a:pPr algn="ctr">
              <a:lnSpc>
                <a:spcPts val="3860"/>
              </a:lnSpc>
            </a:pPr>
            <a:r>
              <a:rPr lang="en-US" sz="2757">
                <a:solidFill>
                  <a:srgbClr val="000000"/>
                </a:solidFill>
                <a:latin typeface="Canva Sans Bold"/>
              </a:rPr>
              <a:t>Analisa Dan Hasil</a:t>
            </a:r>
          </a:p>
        </p:txBody>
      </p:sp>
      <p:sp>
        <p:nvSpPr>
          <p:cNvPr id="4" name="TextBox 4"/>
          <p:cNvSpPr txBox="1"/>
          <p:nvPr/>
        </p:nvSpPr>
        <p:spPr>
          <a:xfrm>
            <a:off x="0" y="4548037"/>
            <a:ext cx="1891563" cy="1042779"/>
          </a:xfrm>
          <a:prstGeom prst="rect">
            <a:avLst/>
          </a:prstGeom>
        </p:spPr>
        <p:txBody>
          <a:bodyPr lIns="0" tIns="0" rIns="0" bIns="0" rtlCol="0" anchor="t">
            <a:spAutoFit/>
          </a:bodyPr>
          <a:lstStyle/>
          <a:p>
            <a:pPr algn="ctr">
              <a:lnSpc>
                <a:spcPts val="8660"/>
              </a:lnSpc>
            </a:pPr>
            <a:r>
              <a:rPr lang="en-US" sz="6185">
                <a:solidFill>
                  <a:srgbClr val="000000"/>
                </a:solidFill>
                <a:latin typeface="Canva Sans Bold"/>
              </a:rPr>
              <a:t>4.3</a:t>
            </a:r>
          </a:p>
        </p:txBody>
      </p:sp>
      <p:sp>
        <p:nvSpPr>
          <p:cNvPr id="5" name="TextBox 5"/>
          <p:cNvSpPr txBox="1"/>
          <p:nvPr/>
        </p:nvSpPr>
        <p:spPr>
          <a:xfrm>
            <a:off x="-58077" y="-95250"/>
            <a:ext cx="4099917"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Uji Hipotesis</a:t>
            </a:r>
          </a:p>
        </p:txBody>
      </p:sp>
      <p:sp>
        <p:nvSpPr>
          <p:cNvPr id="6" name="TextBox 6"/>
          <p:cNvSpPr txBox="1"/>
          <p:nvPr/>
        </p:nvSpPr>
        <p:spPr>
          <a:xfrm>
            <a:off x="2509368" y="3561396"/>
            <a:ext cx="15485749" cy="3059434"/>
          </a:xfrm>
          <a:prstGeom prst="rect">
            <a:avLst/>
          </a:prstGeom>
        </p:spPr>
        <p:txBody>
          <a:bodyPr lIns="0" tIns="0" rIns="0" bIns="0" rtlCol="0" anchor="t">
            <a:spAutoFit/>
          </a:bodyPr>
          <a:lstStyle/>
          <a:p>
            <a:pPr algn="just">
              <a:lnSpc>
                <a:spcPts val="3984"/>
              </a:lnSpc>
              <a:spcBef>
                <a:spcPct val="0"/>
              </a:spcBef>
            </a:pPr>
            <a:endParaRPr/>
          </a:p>
          <a:p>
            <a:pPr algn="just">
              <a:lnSpc>
                <a:spcPts val="3984"/>
              </a:lnSpc>
              <a:spcBef>
                <a:spcPct val="0"/>
              </a:spcBef>
            </a:pPr>
            <a:r>
              <a:rPr lang="en-US" sz="2845">
                <a:solidFill>
                  <a:srgbClr val="000000"/>
                </a:solidFill>
                <a:latin typeface="Times New Roman Bold"/>
              </a:rPr>
              <a:t>Uji hipotesis untuk menguji perbedaan signifikan dalam rata-rata jumlah pengangguran antara kelompok tingkat pendidikan yang berbeda. Hipotesis null (H0) yang diajukan adalah "Tidak ada perbedaan signifikan dalam rata-rata jumlah pengangguran antara kelompok tingkat pendidikan," sementara hipotesis alternatif (Ha) yang diajukan adalah "Ada perbedaan signifikan dalam rata-rata jumlah pengangguran antara kelompok tingkat pendidikan."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99662" y="7250781"/>
            <a:ext cx="4674763" cy="4015039"/>
          </a:xfrm>
          <a:custGeom>
            <a:avLst/>
            <a:gdLst/>
            <a:ahLst/>
            <a:cxnLst/>
            <a:rect l="l" t="t" r="r" b="b"/>
            <a:pathLst>
              <a:path w="4674763" h="4015039">
                <a:moveTo>
                  <a:pt x="0" y="0"/>
                </a:moveTo>
                <a:lnTo>
                  <a:pt x="4674763" y="0"/>
                </a:lnTo>
                <a:lnTo>
                  <a:pt x="4674763" y="4015038"/>
                </a:lnTo>
                <a:lnTo>
                  <a:pt x="0" y="40150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754445" y="1254528"/>
            <a:ext cx="9025838" cy="5874806"/>
          </a:xfrm>
          <a:custGeom>
            <a:avLst/>
            <a:gdLst/>
            <a:ahLst/>
            <a:cxnLst/>
            <a:rect l="l" t="t" r="r" b="b"/>
            <a:pathLst>
              <a:path w="9025838" h="5874806">
                <a:moveTo>
                  <a:pt x="0" y="0"/>
                </a:moveTo>
                <a:lnTo>
                  <a:pt x="9025838" y="0"/>
                </a:lnTo>
                <a:lnTo>
                  <a:pt x="9025838" y="5874805"/>
                </a:lnTo>
                <a:lnTo>
                  <a:pt x="0" y="5874805"/>
                </a:lnTo>
                <a:lnTo>
                  <a:pt x="0" y="0"/>
                </a:lnTo>
                <a:close/>
              </a:path>
            </a:pathLst>
          </a:custGeom>
          <a:blipFill>
            <a:blip r:embed="rId4"/>
            <a:stretch>
              <a:fillRect/>
            </a:stretch>
          </a:blipFill>
        </p:spPr>
      </p:sp>
      <p:sp>
        <p:nvSpPr>
          <p:cNvPr id="4" name="TextBox 4"/>
          <p:cNvSpPr txBox="1"/>
          <p:nvPr/>
        </p:nvSpPr>
        <p:spPr>
          <a:xfrm>
            <a:off x="14588656" y="561198"/>
            <a:ext cx="2956757" cy="467502"/>
          </a:xfrm>
          <a:prstGeom prst="rect">
            <a:avLst/>
          </a:prstGeom>
        </p:spPr>
        <p:txBody>
          <a:bodyPr lIns="0" tIns="0" rIns="0" bIns="0" rtlCol="0" anchor="t">
            <a:spAutoFit/>
          </a:bodyPr>
          <a:lstStyle/>
          <a:p>
            <a:pPr algn="ctr">
              <a:lnSpc>
                <a:spcPts val="3860"/>
              </a:lnSpc>
            </a:pPr>
            <a:r>
              <a:rPr lang="en-US" sz="2757">
                <a:solidFill>
                  <a:srgbClr val="000000"/>
                </a:solidFill>
                <a:latin typeface="Canva Sans Bold"/>
              </a:rPr>
              <a:t>Analisa Dan Hasil</a:t>
            </a:r>
          </a:p>
        </p:txBody>
      </p:sp>
      <p:sp>
        <p:nvSpPr>
          <p:cNvPr id="5" name="TextBox 5"/>
          <p:cNvSpPr txBox="1"/>
          <p:nvPr/>
        </p:nvSpPr>
        <p:spPr>
          <a:xfrm>
            <a:off x="0" y="8415071"/>
            <a:ext cx="1891563" cy="1042779"/>
          </a:xfrm>
          <a:prstGeom prst="rect">
            <a:avLst/>
          </a:prstGeom>
        </p:spPr>
        <p:txBody>
          <a:bodyPr lIns="0" tIns="0" rIns="0" bIns="0" rtlCol="0" anchor="t">
            <a:spAutoFit/>
          </a:bodyPr>
          <a:lstStyle/>
          <a:p>
            <a:pPr algn="ctr">
              <a:lnSpc>
                <a:spcPts val="8660"/>
              </a:lnSpc>
            </a:pPr>
            <a:r>
              <a:rPr lang="en-US" sz="6185">
                <a:solidFill>
                  <a:srgbClr val="000000"/>
                </a:solidFill>
                <a:latin typeface="Canva Sans Bold"/>
              </a:rPr>
              <a:t>4.3</a:t>
            </a:r>
          </a:p>
        </p:txBody>
      </p:sp>
      <p:sp>
        <p:nvSpPr>
          <p:cNvPr id="6" name="TextBox 6"/>
          <p:cNvSpPr txBox="1"/>
          <p:nvPr/>
        </p:nvSpPr>
        <p:spPr>
          <a:xfrm>
            <a:off x="-58077" y="-95250"/>
            <a:ext cx="4099917"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Uji Hipotesis</a:t>
            </a:r>
          </a:p>
        </p:txBody>
      </p:sp>
      <p:sp>
        <p:nvSpPr>
          <p:cNvPr id="7" name="TextBox 7"/>
          <p:cNvSpPr txBox="1"/>
          <p:nvPr/>
        </p:nvSpPr>
        <p:spPr>
          <a:xfrm>
            <a:off x="237719" y="1516137"/>
            <a:ext cx="10233303" cy="6260367"/>
          </a:xfrm>
          <a:prstGeom prst="rect">
            <a:avLst/>
          </a:prstGeom>
        </p:spPr>
        <p:txBody>
          <a:bodyPr lIns="0" tIns="0" rIns="0" bIns="0" rtlCol="0" anchor="t">
            <a:spAutoFit/>
          </a:bodyPr>
          <a:lstStyle/>
          <a:p>
            <a:pPr algn="just">
              <a:lnSpc>
                <a:spcPts val="2490"/>
              </a:lnSpc>
              <a:spcBef>
                <a:spcPct val="0"/>
              </a:spcBef>
            </a:pPr>
            <a:r>
              <a:rPr lang="en-US" sz="1778">
                <a:solidFill>
                  <a:srgbClr val="000000"/>
                </a:solidFill>
                <a:latin typeface="Canva Sans"/>
              </a:rPr>
              <a:t>Berikut penjelasan Program R tersebut :</a:t>
            </a:r>
          </a:p>
          <a:p>
            <a:pPr algn="just">
              <a:lnSpc>
                <a:spcPts val="2490"/>
              </a:lnSpc>
              <a:spcBef>
                <a:spcPct val="0"/>
              </a:spcBef>
            </a:pPr>
            <a:r>
              <a:rPr lang="en-US" sz="1778">
                <a:solidFill>
                  <a:srgbClr val="000000"/>
                </a:solidFill>
                <a:latin typeface="Canva Sans"/>
              </a:rPr>
              <a:t>a. Pada bagian ini, data diambil dari file Excel dan ditampilkan beberapa baris pertama menggunakan fungsi head(). </a:t>
            </a:r>
          </a:p>
          <a:p>
            <a:pPr algn="just">
              <a:lnSpc>
                <a:spcPts val="2490"/>
              </a:lnSpc>
              <a:spcBef>
                <a:spcPct val="0"/>
              </a:spcBef>
            </a:pPr>
            <a:r>
              <a:rPr lang="en-US" sz="1778">
                <a:solidFill>
                  <a:srgbClr val="000000"/>
                </a:solidFill>
                <a:latin typeface="Canva Sans"/>
              </a:rPr>
              <a:t>b. Hasil rata-rata dari masing-masing kelompok (SD, SMP, SMA, dan Perguruan Tinggi) ditampilkan. Selanjutnya, boxplot dibuat untuk memvisualisasikan distribusi data. Garis biru menunjukkan rata-rata kelompok, sedangkan garis merah menunjukkan rata-rata keseluruhan (grand mean). </a:t>
            </a:r>
          </a:p>
          <a:p>
            <a:pPr algn="just">
              <a:lnSpc>
                <a:spcPts val="2490"/>
              </a:lnSpc>
              <a:spcBef>
                <a:spcPct val="0"/>
              </a:spcBef>
            </a:pPr>
            <a:r>
              <a:rPr lang="en-US" sz="1778">
                <a:solidFill>
                  <a:srgbClr val="000000"/>
                </a:solidFill>
                <a:latin typeface="Canva Sans"/>
              </a:rPr>
              <a:t>c. Dilakukan uji normalitas menggunakan tes Shapiro-Wilk untuk masing-masing kelompok. Hasil uji normalitas menunjukkan bahwa variabel "SD" dan "SMP" memiliki distribusi yang tidak normal (p-value &lt; 0.05), sedangkan variabel "SMA" dan "Perguruan Tinggi" memiliki distribusi yang cukup normal (p-value &gt; 0.05). Selanjutnya, dilakukan uji kesamaan varian menggunakan Levene's test, yang menunjukkan bahwa tidak ada perbedaan signifikan pada varian antara kelompok (p-value &gt; 0.05).</a:t>
            </a:r>
          </a:p>
          <a:p>
            <a:pPr algn="just">
              <a:lnSpc>
                <a:spcPts val="2490"/>
              </a:lnSpc>
              <a:spcBef>
                <a:spcPct val="0"/>
              </a:spcBef>
            </a:pPr>
            <a:r>
              <a:rPr lang="en-US" sz="1778">
                <a:solidFill>
                  <a:srgbClr val="000000"/>
                </a:solidFill>
                <a:latin typeface="Canva Sans"/>
              </a:rPr>
              <a:t>d. Dilakukan analisis varian (ANOVA) satu arah. Hasilnya menunjukkan bahwa terdapat perbedaan signifikan antara setidaknya satu pasangan kelompok (p-value &lt; 0.05). </a:t>
            </a:r>
          </a:p>
          <a:p>
            <a:pPr algn="just">
              <a:lnSpc>
                <a:spcPts val="2490"/>
              </a:lnSpc>
              <a:spcBef>
                <a:spcPct val="0"/>
              </a:spcBef>
            </a:pPr>
            <a:r>
              <a:rPr lang="en-US" sz="1778">
                <a:solidFill>
                  <a:srgbClr val="000000"/>
                </a:solidFill>
                <a:latin typeface="Canva Sans"/>
              </a:rPr>
              <a:t>e.  Dilakukan uji post-hoc menggunakan metode Tukey HSD. Hasilnya menunjukkan bahwa tidak ada perbedaan signifikan antara pasangan kelompok mana pun (p-adjusted &gt; 0.05). Selanjutnya, dilakukan uji post-hoc menggunakan metode Turkey-Kramer. Namun, hasilnya tidak ditampilkan karena tidak ada perbedaan signifikan antara pasangan kelompok mana pun (p-value &gt; 0.05). Menghasilkan data dan grafik seperti dibawah berikut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9904055" cy="4097255"/>
          </a:xfrm>
          <a:custGeom>
            <a:avLst/>
            <a:gdLst/>
            <a:ahLst/>
            <a:cxnLst/>
            <a:rect l="l" t="t" r="r" b="b"/>
            <a:pathLst>
              <a:path w="9904055" h="4097255">
                <a:moveTo>
                  <a:pt x="0" y="0"/>
                </a:moveTo>
                <a:lnTo>
                  <a:pt x="9904055" y="0"/>
                </a:lnTo>
                <a:lnTo>
                  <a:pt x="9904055" y="4097255"/>
                </a:lnTo>
                <a:lnTo>
                  <a:pt x="0" y="4097255"/>
                </a:lnTo>
                <a:lnTo>
                  <a:pt x="0" y="0"/>
                </a:lnTo>
                <a:close/>
              </a:path>
            </a:pathLst>
          </a:custGeom>
          <a:blipFill>
            <a:blip r:embed="rId2"/>
            <a:stretch>
              <a:fillRect/>
            </a:stretch>
          </a:blipFill>
        </p:spPr>
      </p:sp>
      <p:sp>
        <p:nvSpPr>
          <p:cNvPr id="3" name="Freeform 3"/>
          <p:cNvSpPr/>
          <p:nvPr/>
        </p:nvSpPr>
        <p:spPr>
          <a:xfrm>
            <a:off x="11273061" y="-100164"/>
            <a:ext cx="7014939" cy="5743698"/>
          </a:xfrm>
          <a:custGeom>
            <a:avLst/>
            <a:gdLst/>
            <a:ahLst/>
            <a:cxnLst/>
            <a:rect l="l" t="t" r="r" b="b"/>
            <a:pathLst>
              <a:path w="7014939" h="5743698">
                <a:moveTo>
                  <a:pt x="0" y="0"/>
                </a:moveTo>
                <a:lnTo>
                  <a:pt x="7014939" y="0"/>
                </a:lnTo>
                <a:lnTo>
                  <a:pt x="7014939" y="5743697"/>
                </a:lnTo>
                <a:lnTo>
                  <a:pt x="0" y="5743697"/>
                </a:lnTo>
                <a:lnTo>
                  <a:pt x="0" y="0"/>
                </a:lnTo>
                <a:close/>
              </a:path>
            </a:pathLst>
          </a:custGeom>
          <a:blipFill>
            <a:blip r:embed="rId3"/>
            <a:stretch>
              <a:fillRect/>
            </a:stretch>
          </a:blipFill>
        </p:spPr>
      </p:sp>
      <p:sp>
        <p:nvSpPr>
          <p:cNvPr id="4" name="Freeform 4"/>
          <p:cNvSpPr/>
          <p:nvPr/>
        </p:nvSpPr>
        <p:spPr>
          <a:xfrm>
            <a:off x="-143237" y="4378021"/>
            <a:ext cx="10808300" cy="5908979"/>
          </a:xfrm>
          <a:custGeom>
            <a:avLst/>
            <a:gdLst/>
            <a:ahLst/>
            <a:cxnLst/>
            <a:rect l="l" t="t" r="r" b="b"/>
            <a:pathLst>
              <a:path w="10808300" h="5908979">
                <a:moveTo>
                  <a:pt x="0" y="0"/>
                </a:moveTo>
                <a:lnTo>
                  <a:pt x="10808300" y="0"/>
                </a:lnTo>
                <a:lnTo>
                  <a:pt x="10808300" y="5908979"/>
                </a:lnTo>
                <a:lnTo>
                  <a:pt x="0" y="5908979"/>
                </a:lnTo>
                <a:lnTo>
                  <a:pt x="0" y="0"/>
                </a:lnTo>
                <a:close/>
              </a:path>
            </a:pathLst>
          </a:custGeom>
          <a:blipFill>
            <a:blip r:embed="rId4"/>
            <a:stretch>
              <a:fillRect/>
            </a:stretch>
          </a:blipFill>
        </p:spPr>
      </p:sp>
      <p:sp>
        <p:nvSpPr>
          <p:cNvPr id="5" name="Freeform 5"/>
          <p:cNvSpPr/>
          <p:nvPr/>
        </p:nvSpPr>
        <p:spPr>
          <a:xfrm>
            <a:off x="11059458" y="5643533"/>
            <a:ext cx="6936085" cy="4740568"/>
          </a:xfrm>
          <a:custGeom>
            <a:avLst/>
            <a:gdLst/>
            <a:ahLst/>
            <a:cxnLst/>
            <a:rect l="l" t="t" r="r" b="b"/>
            <a:pathLst>
              <a:path w="6936085" h="4740568">
                <a:moveTo>
                  <a:pt x="0" y="0"/>
                </a:moveTo>
                <a:lnTo>
                  <a:pt x="6936085" y="0"/>
                </a:lnTo>
                <a:lnTo>
                  <a:pt x="6936085" y="4740569"/>
                </a:lnTo>
                <a:lnTo>
                  <a:pt x="0" y="4740569"/>
                </a:lnTo>
                <a:lnTo>
                  <a:pt x="0" y="0"/>
                </a:lnTo>
                <a:close/>
              </a:path>
            </a:pathLst>
          </a:custGeom>
          <a:blipFill>
            <a:blip r:embed="rId5"/>
            <a:stretch>
              <a:fillRect/>
            </a:stretch>
          </a:blipFill>
        </p:spPr>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27884" y="0"/>
            <a:ext cx="7826627" cy="5628136"/>
          </a:xfrm>
          <a:custGeom>
            <a:avLst/>
            <a:gdLst/>
            <a:ahLst/>
            <a:cxnLst/>
            <a:rect l="l" t="t" r="r" b="b"/>
            <a:pathLst>
              <a:path w="7826627" h="5628136">
                <a:moveTo>
                  <a:pt x="0" y="0"/>
                </a:moveTo>
                <a:lnTo>
                  <a:pt x="7826627" y="0"/>
                </a:lnTo>
                <a:lnTo>
                  <a:pt x="7826627" y="5628136"/>
                </a:lnTo>
                <a:lnTo>
                  <a:pt x="0" y="5628136"/>
                </a:lnTo>
                <a:lnTo>
                  <a:pt x="0" y="0"/>
                </a:lnTo>
                <a:close/>
              </a:path>
            </a:pathLst>
          </a:custGeom>
          <a:blipFill>
            <a:blip r:embed="rId2"/>
            <a:stretch>
              <a:fillRect/>
            </a:stretch>
          </a:blipFill>
        </p:spPr>
      </p:sp>
      <p:sp>
        <p:nvSpPr>
          <p:cNvPr id="3" name="Freeform 3"/>
          <p:cNvSpPr/>
          <p:nvPr/>
        </p:nvSpPr>
        <p:spPr>
          <a:xfrm>
            <a:off x="0" y="5143500"/>
            <a:ext cx="8426635" cy="5678293"/>
          </a:xfrm>
          <a:custGeom>
            <a:avLst/>
            <a:gdLst/>
            <a:ahLst/>
            <a:cxnLst/>
            <a:rect l="l" t="t" r="r" b="b"/>
            <a:pathLst>
              <a:path w="8426635" h="5678293">
                <a:moveTo>
                  <a:pt x="0" y="0"/>
                </a:moveTo>
                <a:lnTo>
                  <a:pt x="8426635" y="0"/>
                </a:lnTo>
                <a:lnTo>
                  <a:pt x="8426635" y="5678293"/>
                </a:lnTo>
                <a:lnTo>
                  <a:pt x="0" y="5678293"/>
                </a:lnTo>
                <a:lnTo>
                  <a:pt x="0" y="0"/>
                </a:lnTo>
                <a:close/>
              </a:path>
            </a:pathLst>
          </a:custGeom>
          <a:blipFill>
            <a:blip r:embed="rId3"/>
            <a:stretch>
              <a:fillRect/>
            </a:stretch>
          </a:blipFill>
        </p:spPr>
      </p:sp>
      <p:sp>
        <p:nvSpPr>
          <p:cNvPr id="4" name="Freeform 4"/>
          <p:cNvSpPr/>
          <p:nvPr/>
        </p:nvSpPr>
        <p:spPr>
          <a:xfrm>
            <a:off x="9889366" y="4822264"/>
            <a:ext cx="8398634" cy="5694800"/>
          </a:xfrm>
          <a:custGeom>
            <a:avLst/>
            <a:gdLst/>
            <a:ahLst/>
            <a:cxnLst/>
            <a:rect l="l" t="t" r="r" b="b"/>
            <a:pathLst>
              <a:path w="8398634" h="5694800">
                <a:moveTo>
                  <a:pt x="0" y="0"/>
                </a:moveTo>
                <a:lnTo>
                  <a:pt x="8398634" y="0"/>
                </a:lnTo>
                <a:lnTo>
                  <a:pt x="8398634" y="5694800"/>
                </a:lnTo>
                <a:lnTo>
                  <a:pt x="0" y="5694800"/>
                </a:lnTo>
                <a:lnTo>
                  <a:pt x="0" y="0"/>
                </a:lnTo>
                <a:close/>
              </a:path>
            </a:pathLst>
          </a:custGeom>
          <a:blipFill>
            <a:blip r:embed="rId4"/>
            <a:stretch>
              <a:fillRect/>
            </a:stretch>
          </a:blipFill>
        </p:spPr>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95458" y="3114294"/>
            <a:ext cx="4674763" cy="4015039"/>
          </a:xfrm>
          <a:custGeom>
            <a:avLst/>
            <a:gdLst/>
            <a:ahLst/>
            <a:cxnLst/>
            <a:rect l="l" t="t" r="r" b="b"/>
            <a:pathLst>
              <a:path w="4674763" h="4015039">
                <a:moveTo>
                  <a:pt x="0" y="0"/>
                </a:moveTo>
                <a:lnTo>
                  <a:pt x="4674763" y="0"/>
                </a:lnTo>
                <a:lnTo>
                  <a:pt x="4674763" y="4015039"/>
                </a:lnTo>
                <a:lnTo>
                  <a:pt x="0" y="40150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747805" y="818762"/>
            <a:ext cx="7415921" cy="5863082"/>
          </a:xfrm>
          <a:custGeom>
            <a:avLst/>
            <a:gdLst/>
            <a:ahLst/>
            <a:cxnLst/>
            <a:rect l="l" t="t" r="r" b="b"/>
            <a:pathLst>
              <a:path w="7415921" h="5863082">
                <a:moveTo>
                  <a:pt x="0" y="0"/>
                </a:moveTo>
                <a:lnTo>
                  <a:pt x="7415921" y="0"/>
                </a:lnTo>
                <a:lnTo>
                  <a:pt x="7415921" y="5863082"/>
                </a:lnTo>
                <a:lnTo>
                  <a:pt x="0" y="5863082"/>
                </a:lnTo>
                <a:lnTo>
                  <a:pt x="0" y="0"/>
                </a:lnTo>
                <a:close/>
              </a:path>
            </a:pathLst>
          </a:custGeom>
          <a:blipFill>
            <a:blip r:embed="rId4"/>
            <a:stretch>
              <a:fillRect r="-1772"/>
            </a:stretch>
          </a:blipFill>
        </p:spPr>
      </p:sp>
      <p:sp>
        <p:nvSpPr>
          <p:cNvPr id="4" name="Freeform 4"/>
          <p:cNvSpPr/>
          <p:nvPr/>
        </p:nvSpPr>
        <p:spPr>
          <a:xfrm>
            <a:off x="10295191" y="0"/>
            <a:ext cx="7524711" cy="5791679"/>
          </a:xfrm>
          <a:custGeom>
            <a:avLst/>
            <a:gdLst/>
            <a:ahLst/>
            <a:cxnLst/>
            <a:rect l="l" t="t" r="r" b="b"/>
            <a:pathLst>
              <a:path w="7524711" h="5791679">
                <a:moveTo>
                  <a:pt x="0" y="0"/>
                </a:moveTo>
                <a:lnTo>
                  <a:pt x="7524711" y="0"/>
                </a:lnTo>
                <a:lnTo>
                  <a:pt x="7524711" y="5791679"/>
                </a:lnTo>
                <a:lnTo>
                  <a:pt x="0" y="5791679"/>
                </a:lnTo>
                <a:lnTo>
                  <a:pt x="0" y="0"/>
                </a:lnTo>
                <a:close/>
              </a:path>
            </a:pathLst>
          </a:custGeom>
          <a:blipFill>
            <a:blip r:embed="rId5"/>
            <a:stretch>
              <a:fillRect/>
            </a:stretch>
          </a:blipFill>
        </p:spPr>
      </p:sp>
      <p:sp>
        <p:nvSpPr>
          <p:cNvPr id="5" name="Freeform 5"/>
          <p:cNvSpPr/>
          <p:nvPr/>
        </p:nvSpPr>
        <p:spPr>
          <a:xfrm>
            <a:off x="2147840" y="4652812"/>
            <a:ext cx="8015886" cy="5937251"/>
          </a:xfrm>
          <a:custGeom>
            <a:avLst/>
            <a:gdLst/>
            <a:ahLst/>
            <a:cxnLst/>
            <a:rect l="l" t="t" r="r" b="b"/>
            <a:pathLst>
              <a:path w="8015886" h="5937251">
                <a:moveTo>
                  <a:pt x="0" y="0"/>
                </a:moveTo>
                <a:lnTo>
                  <a:pt x="8015886" y="0"/>
                </a:lnTo>
                <a:lnTo>
                  <a:pt x="8015886" y="5937251"/>
                </a:lnTo>
                <a:lnTo>
                  <a:pt x="0" y="5937251"/>
                </a:lnTo>
                <a:lnTo>
                  <a:pt x="0" y="0"/>
                </a:lnTo>
                <a:close/>
              </a:path>
            </a:pathLst>
          </a:custGeom>
          <a:blipFill>
            <a:blip r:embed="rId6"/>
            <a:stretch>
              <a:fillRect/>
            </a:stretch>
          </a:blipFill>
        </p:spPr>
      </p:sp>
      <p:sp>
        <p:nvSpPr>
          <p:cNvPr id="6" name="Freeform 6"/>
          <p:cNvSpPr/>
          <p:nvPr/>
        </p:nvSpPr>
        <p:spPr>
          <a:xfrm>
            <a:off x="10295191" y="4510545"/>
            <a:ext cx="9511992" cy="5464031"/>
          </a:xfrm>
          <a:custGeom>
            <a:avLst/>
            <a:gdLst/>
            <a:ahLst/>
            <a:cxnLst/>
            <a:rect l="l" t="t" r="r" b="b"/>
            <a:pathLst>
              <a:path w="9511992" h="5464031">
                <a:moveTo>
                  <a:pt x="0" y="0"/>
                </a:moveTo>
                <a:lnTo>
                  <a:pt x="9511992" y="0"/>
                </a:lnTo>
                <a:lnTo>
                  <a:pt x="9511992" y="5464032"/>
                </a:lnTo>
                <a:lnTo>
                  <a:pt x="0" y="5464032"/>
                </a:lnTo>
                <a:lnTo>
                  <a:pt x="0" y="0"/>
                </a:lnTo>
                <a:close/>
              </a:path>
            </a:pathLst>
          </a:custGeom>
          <a:blipFill>
            <a:blip r:embed="rId7"/>
            <a:stretch>
              <a:fillRect/>
            </a:stretch>
          </a:blipFill>
        </p:spPr>
      </p:sp>
      <p:sp>
        <p:nvSpPr>
          <p:cNvPr id="7" name="TextBox 7"/>
          <p:cNvSpPr txBox="1"/>
          <p:nvPr/>
        </p:nvSpPr>
        <p:spPr>
          <a:xfrm>
            <a:off x="14588656" y="561198"/>
            <a:ext cx="2956757" cy="467502"/>
          </a:xfrm>
          <a:prstGeom prst="rect">
            <a:avLst/>
          </a:prstGeom>
        </p:spPr>
        <p:txBody>
          <a:bodyPr lIns="0" tIns="0" rIns="0" bIns="0" rtlCol="0" anchor="t">
            <a:spAutoFit/>
          </a:bodyPr>
          <a:lstStyle/>
          <a:p>
            <a:pPr algn="ctr">
              <a:lnSpc>
                <a:spcPts val="3860"/>
              </a:lnSpc>
            </a:pPr>
            <a:r>
              <a:rPr lang="en-US" sz="2757">
                <a:solidFill>
                  <a:srgbClr val="000000"/>
                </a:solidFill>
                <a:latin typeface="Canva Sans Bold"/>
              </a:rPr>
              <a:t>Analisa Dan Hasil</a:t>
            </a:r>
          </a:p>
        </p:txBody>
      </p:sp>
      <p:sp>
        <p:nvSpPr>
          <p:cNvPr id="8" name="TextBox 8"/>
          <p:cNvSpPr txBox="1"/>
          <p:nvPr/>
        </p:nvSpPr>
        <p:spPr>
          <a:xfrm>
            <a:off x="0" y="4548037"/>
            <a:ext cx="1891563" cy="1042779"/>
          </a:xfrm>
          <a:prstGeom prst="rect">
            <a:avLst/>
          </a:prstGeom>
        </p:spPr>
        <p:txBody>
          <a:bodyPr lIns="0" tIns="0" rIns="0" bIns="0" rtlCol="0" anchor="t">
            <a:spAutoFit/>
          </a:bodyPr>
          <a:lstStyle/>
          <a:p>
            <a:pPr algn="ctr">
              <a:lnSpc>
                <a:spcPts val="8660"/>
              </a:lnSpc>
            </a:pPr>
            <a:r>
              <a:rPr lang="en-US" sz="6185">
                <a:solidFill>
                  <a:srgbClr val="000000"/>
                </a:solidFill>
                <a:latin typeface="Canva Sans Bold"/>
              </a:rPr>
              <a:t>4.3.1</a:t>
            </a:r>
          </a:p>
        </p:txBody>
      </p:sp>
      <p:sp>
        <p:nvSpPr>
          <p:cNvPr id="9" name="TextBox 9"/>
          <p:cNvSpPr txBox="1"/>
          <p:nvPr/>
        </p:nvSpPr>
        <p:spPr>
          <a:xfrm>
            <a:off x="-1066800" y="123190"/>
            <a:ext cx="5032474" cy="1811020"/>
          </a:xfrm>
          <a:prstGeom prst="rect">
            <a:avLst/>
          </a:prstGeom>
        </p:spPr>
        <p:txBody>
          <a:bodyPr lIns="0" tIns="0" rIns="0" bIns="0" rtlCol="0" anchor="t">
            <a:spAutoFit/>
          </a:bodyPr>
          <a:lstStyle/>
          <a:p>
            <a:pPr algn="ctr">
              <a:lnSpc>
                <a:spcPts val="7279"/>
              </a:lnSpc>
            </a:pPr>
            <a:r>
              <a:rPr lang="en-US" sz="5199" dirty="0" err="1">
                <a:solidFill>
                  <a:srgbClr val="000000"/>
                </a:solidFill>
                <a:latin typeface="Canva Sans Bold"/>
              </a:rPr>
              <a:t>Analisis</a:t>
            </a:r>
            <a:r>
              <a:rPr lang="en-US" sz="5199" dirty="0">
                <a:solidFill>
                  <a:srgbClr val="000000"/>
                </a:solidFill>
                <a:latin typeface="Canva Sans Bold"/>
              </a:rPr>
              <a:t> </a:t>
            </a:r>
            <a:r>
              <a:rPr lang="en-US" sz="5199" dirty="0" err="1">
                <a:solidFill>
                  <a:srgbClr val="000000"/>
                </a:solidFill>
                <a:latin typeface="Canva Sans Bold"/>
              </a:rPr>
              <a:t>Regresi</a:t>
            </a:r>
            <a:endParaRPr lang="en-US" sz="5199" dirty="0">
              <a:solidFill>
                <a:srgbClr val="000000"/>
              </a:solidFill>
              <a:latin typeface="Canva Sans Bold"/>
            </a:endParaRPr>
          </a:p>
          <a:p>
            <a:pPr algn="ctr">
              <a:lnSpc>
                <a:spcPts val="7279"/>
              </a:lnSpc>
            </a:pPr>
            <a:endParaRPr lang="en-US" sz="5199" dirty="0">
              <a:solidFill>
                <a:srgbClr val="000000"/>
              </a:solidFill>
              <a:latin typeface="Canva Sans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95458" y="3114294"/>
            <a:ext cx="4674763" cy="4015039"/>
          </a:xfrm>
          <a:custGeom>
            <a:avLst/>
            <a:gdLst/>
            <a:ahLst/>
            <a:cxnLst/>
            <a:rect l="l" t="t" r="r" b="b"/>
            <a:pathLst>
              <a:path w="4674763" h="4015039">
                <a:moveTo>
                  <a:pt x="0" y="0"/>
                </a:moveTo>
                <a:lnTo>
                  <a:pt x="4674763" y="0"/>
                </a:lnTo>
                <a:lnTo>
                  <a:pt x="4674763" y="4015039"/>
                </a:lnTo>
                <a:lnTo>
                  <a:pt x="0" y="40150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4588656" y="561198"/>
            <a:ext cx="2956757" cy="467502"/>
          </a:xfrm>
          <a:prstGeom prst="rect">
            <a:avLst/>
          </a:prstGeom>
        </p:spPr>
        <p:txBody>
          <a:bodyPr lIns="0" tIns="0" rIns="0" bIns="0" rtlCol="0" anchor="t">
            <a:spAutoFit/>
          </a:bodyPr>
          <a:lstStyle/>
          <a:p>
            <a:pPr algn="ctr">
              <a:lnSpc>
                <a:spcPts val="3860"/>
              </a:lnSpc>
            </a:pPr>
            <a:r>
              <a:rPr lang="en-US" sz="2757">
                <a:solidFill>
                  <a:srgbClr val="000000"/>
                </a:solidFill>
                <a:latin typeface="Canva Sans Bold"/>
              </a:rPr>
              <a:t>Analisa Dan Hasil</a:t>
            </a:r>
          </a:p>
        </p:txBody>
      </p:sp>
      <p:sp>
        <p:nvSpPr>
          <p:cNvPr id="4" name="TextBox 4"/>
          <p:cNvSpPr txBox="1"/>
          <p:nvPr/>
        </p:nvSpPr>
        <p:spPr>
          <a:xfrm>
            <a:off x="0" y="4548037"/>
            <a:ext cx="1891563" cy="1042779"/>
          </a:xfrm>
          <a:prstGeom prst="rect">
            <a:avLst/>
          </a:prstGeom>
        </p:spPr>
        <p:txBody>
          <a:bodyPr lIns="0" tIns="0" rIns="0" bIns="0" rtlCol="0" anchor="t">
            <a:spAutoFit/>
          </a:bodyPr>
          <a:lstStyle/>
          <a:p>
            <a:pPr algn="ctr">
              <a:lnSpc>
                <a:spcPts val="8660"/>
              </a:lnSpc>
            </a:pPr>
            <a:r>
              <a:rPr lang="en-US" sz="6185">
                <a:solidFill>
                  <a:srgbClr val="000000"/>
                </a:solidFill>
                <a:latin typeface="Canva Sans Bold"/>
              </a:rPr>
              <a:t>4.3.1</a:t>
            </a:r>
          </a:p>
        </p:txBody>
      </p:sp>
      <p:sp>
        <p:nvSpPr>
          <p:cNvPr id="5" name="TextBox 5"/>
          <p:cNvSpPr txBox="1"/>
          <p:nvPr/>
        </p:nvSpPr>
        <p:spPr>
          <a:xfrm>
            <a:off x="-1143000" y="-110561"/>
            <a:ext cx="5032474" cy="1811020"/>
          </a:xfrm>
          <a:prstGeom prst="rect">
            <a:avLst/>
          </a:prstGeom>
        </p:spPr>
        <p:txBody>
          <a:bodyPr lIns="0" tIns="0" rIns="0" bIns="0" rtlCol="0" anchor="t">
            <a:spAutoFit/>
          </a:bodyPr>
          <a:lstStyle/>
          <a:p>
            <a:pPr algn="ctr">
              <a:lnSpc>
                <a:spcPts val="7279"/>
              </a:lnSpc>
            </a:pPr>
            <a:r>
              <a:rPr lang="en-US" sz="5199" dirty="0" err="1">
                <a:solidFill>
                  <a:srgbClr val="000000"/>
                </a:solidFill>
                <a:latin typeface="Canva Sans Bold"/>
              </a:rPr>
              <a:t>Analisis</a:t>
            </a:r>
            <a:r>
              <a:rPr lang="en-US" sz="5199" dirty="0">
                <a:solidFill>
                  <a:srgbClr val="000000"/>
                </a:solidFill>
                <a:latin typeface="Canva Sans Bold"/>
              </a:rPr>
              <a:t> </a:t>
            </a:r>
            <a:r>
              <a:rPr lang="en-US" sz="5199" dirty="0" err="1">
                <a:solidFill>
                  <a:srgbClr val="000000"/>
                </a:solidFill>
                <a:latin typeface="Canva Sans Bold"/>
              </a:rPr>
              <a:t>Regresi</a:t>
            </a:r>
            <a:endParaRPr lang="en-US" sz="5199" dirty="0">
              <a:solidFill>
                <a:srgbClr val="000000"/>
              </a:solidFill>
              <a:latin typeface="Canva Sans Bold"/>
            </a:endParaRPr>
          </a:p>
          <a:p>
            <a:pPr algn="ctr">
              <a:lnSpc>
                <a:spcPts val="7279"/>
              </a:lnSpc>
            </a:pPr>
            <a:endParaRPr lang="en-US" sz="5199" dirty="0">
              <a:solidFill>
                <a:srgbClr val="000000"/>
              </a:solidFill>
              <a:latin typeface="Canva Sans Bold"/>
            </a:endParaRPr>
          </a:p>
        </p:txBody>
      </p:sp>
      <p:sp>
        <p:nvSpPr>
          <p:cNvPr id="6" name="TextBox 6"/>
          <p:cNvSpPr txBox="1"/>
          <p:nvPr/>
        </p:nvSpPr>
        <p:spPr>
          <a:xfrm>
            <a:off x="2819400" y="1333500"/>
            <a:ext cx="14923211" cy="9001695"/>
          </a:xfrm>
          <a:prstGeom prst="rect">
            <a:avLst/>
          </a:prstGeom>
        </p:spPr>
        <p:txBody>
          <a:bodyPr wrap="square" lIns="0" tIns="0" rIns="0" bIns="0" rtlCol="0" anchor="t">
            <a:spAutoFit/>
          </a:bodyPr>
          <a:lstStyle/>
          <a:p>
            <a:pPr>
              <a:lnSpc>
                <a:spcPts val="3220"/>
              </a:lnSpc>
              <a:spcBef>
                <a:spcPct val="0"/>
              </a:spcBef>
            </a:pPr>
            <a:r>
              <a:rPr lang="en-US" sz="2300" dirty="0">
                <a:solidFill>
                  <a:srgbClr val="000000"/>
                </a:solidFill>
                <a:latin typeface="Canva Sans Bold"/>
              </a:rPr>
              <a:t>  </a:t>
            </a:r>
            <a:r>
              <a:rPr lang="en-US" sz="2300" dirty="0" err="1">
                <a:solidFill>
                  <a:srgbClr val="000000"/>
                </a:solidFill>
                <a:latin typeface="Canva Sans Bold"/>
              </a:rPr>
              <a:t>Berdasarkan</a:t>
            </a:r>
            <a:r>
              <a:rPr lang="en-US" sz="2300" dirty="0">
                <a:solidFill>
                  <a:srgbClr val="000000"/>
                </a:solidFill>
                <a:latin typeface="Canva Sans Bold"/>
              </a:rPr>
              <a:t> </a:t>
            </a:r>
            <a:r>
              <a:rPr lang="en-US" sz="2300" dirty="0" err="1">
                <a:solidFill>
                  <a:srgbClr val="000000"/>
                </a:solidFill>
                <a:latin typeface="Canva Sans Bold"/>
              </a:rPr>
              <a:t>analisis</a:t>
            </a:r>
            <a:r>
              <a:rPr lang="en-US" sz="2300" dirty="0">
                <a:solidFill>
                  <a:srgbClr val="000000"/>
                </a:solidFill>
                <a:latin typeface="Canva Sans Bold"/>
              </a:rPr>
              <a:t> yang </a:t>
            </a:r>
            <a:r>
              <a:rPr lang="en-US" sz="2300" dirty="0" err="1">
                <a:solidFill>
                  <a:srgbClr val="000000"/>
                </a:solidFill>
                <a:latin typeface="Canva Sans Bold"/>
              </a:rPr>
              <a:t>dilakukan</a:t>
            </a:r>
            <a:r>
              <a:rPr lang="en-US" sz="2300" dirty="0">
                <a:solidFill>
                  <a:srgbClr val="000000"/>
                </a:solidFill>
                <a:latin typeface="Canva Sans Bold"/>
              </a:rPr>
              <a:t>, </a:t>
            </a:r>
            <a:r>
              <a:rPr lang="en-US" sz="2300" dirty="0" err="1">
                <a:solidFill>
                  <a:srgbClr val="000000"/>
                </a:solidFill>
                <a:latin typeface="Canva Sans Bold"/>
              </a:rPr>
              <a:t>berikut</a:t>
            </a:r>
            <a:r>
              <a:rPr lang="en-US" sz="2300" dirty="0">
                <a:solidFill>
                  <a:srgbClr val="000000"/>
                </a:solidFill>
                <a:latin typeface="Canva Sans Bold"/>
              </a:rPr>
              <a:t> </a:t>
            </a:r>
            <a:r>
              <a:rPr lang="en-US" sz="2300" dirty="0" err="1">
                <a:solidFill>
                  <a:srgbClr val="000000"/>
                </a:solidFill>
                <a:latin typeface="Canva Sans Bold"/>
              </a:rPr>
              <a:t>adalah</a:t>
            </a:r>
            <a:r>
              <a:rPr lang="en-US" sz="2300" dirty="0">
                <a:solidFill>
                  <a:srgbClr val="000000"/>
                </a:solidFill>
                <a:latin typeface="Canva Sans Bold"/>
              </a:rPr>
              <a:t> </a:t>
            </a:r>
            <a:r>
              <a:rPr lang="en-US" sz="2300" dirty="0" err="1">
                <a:solidFill>
                  <a:srgbClr val="000000"/>
                </a:solidFill>
                <a:latin typeface="Canva Sans Bold"/>
              </a:rPr>
              <a:t>penjelasan</a:t>
            </a:r>
            <a:r>
              <a:rPr lang="en-US" sz="2300" dirty="0">
                <a:solidFill>
                  <a:srgbClr val="000000"/>
                </a:solidFill>
                <a:latin typeface="Canva Sans Bold"/>
              </a:rPr>
              <a:t> </a:t>
            </a:r>
            <a:r>
              <a:rPr lang="en-US" sz="2300" dirty="0" err="1">
                <a:solidFill>
                  <a:srgbClr val="000000"/>
                </a:solidFill>
                <a:latin typeface="Canva Sans Bold"/>
              </a:rPr>
              <a:t>dari</a:t>
            </a:r>
            <a:r>
              <a:rPr lang="en-US" sz="2300" dirty="0">
                <a:solidFill>
                  <a:srgbClr val="000000"/>
                </a:solidFill>
                <a:latin typeface="Canva Sans Bold"/>
              </a:rPr>
              <a:t> </a:t>
            </a:r>
            <a:r>
              <a:rPr lang="en-US" sz="2300" dirty="0" err="1">
                <a:solidFill>
                  <a:srgbClr val="000000"/>
                </a:solidFill>
                <a:latin typeface="Canva Sans Bold"/>
              </a:rPr>
              <a:t>hasil</a:t>
            </a:r>
            <a:r>
              <a:rPr lang="en-US" sz="2300" dirty="0">
                <a:solidFill>
                  <a:srgbClr val="000000"/>
                </a:solidFill>
                <a:latin typeface="Canva Sans Bold"/>
              </a:rPr>
              <a:t> </a:t>
            </a:r>
            <a:r>
              <a:rPr lang="en-US" sz="2300" dirty="0" err="1">
                <a:solidFill>
                  <a:srgbClr val="000000"/>
                </a:solidFill>
                <a:latin typeface="Canva Sans Bold"/>
              </a:rPr>
              <a:t>tersebut</a:t>
            </a:r>
            <a:r>
              <a:rPr lang="en-US" sz="2300" dirty="0">
                <a:solidFill>
                  <a:srgbClr val="000000"/>
                </a:solidFill>
                <a:latin typeface="Canva Sans Bold"/>
              </a:rPr>
              <a:t>:</a:t>
            </a:r>
          </a:p>
          <a:p>
            <a:pPr>
              <a:lnSpc>
                <a:spcPts val="3220"/>
              </a:lnSpc>
              <a:spcBef>
                <a:spcPct val="0"/>
              </a:spcBef>
            </a:pPr>
            <a:r>
              <a:rPr lang="en-US" sz="2300" dirty="0">
                <a:solidFill>
                  <a:srgbClr val="000000"/>
                </a:solidFill>
                <a:latin typeface="Canva Sans Bold"/>
              </a:rPr>
              <a:t>a. </a:t>
            </a:r>
            <a:r>
              <a:rPr lang="en-US" sz="2300" dirty="0" err="1">
                <a:solidFill>
                  <a:srgbClr val="000000"/>
                </a:solidFill>
                <a:latin typeface="Canva Sans Bold"/>
              </a:rPr>
              <a:t>Koefisien</a:t>
            </a:r>
            <a:r>
              <a:rPr lang="en-US" sz="2300" dirty="0">
                <a:solidFill>
                  <a:srgbClr val="000000"/>
                </a:solidFill>
                <a:latin typeface="Canva Sans Bold"/>
              </a:rPr>
              <a:t> </a:t>
            </a:r>
            <a:r>
              <a:rPr lang="en-US" sz="2300" dirty="0" err="1">
                <a:solidFill>
                  <a:srgbClr val="000000"/>
                </a:solidFill>
                <a:latin typeface="Canva Sans Bold"/>
              </a:rPr>
              <a:t>Regresi</a:t>
            </a:r>
            <a:r>
              <a:rPr lang="en-US" sz="2300" dirty="0">
                <a:solidFill>
                  <a:srgbClr val="000000"/>
                </a:solidFill>
                <a:latin typeface="Canva Sans Bold"/>
              </a:rPr>
              <a:t>:</a:t>
            </a:r>
          </a:p>
          <a:p>
            <a:pPr marL="496585" lvl="1" indent="-248293">
              <a:lnSpc>
                <a:spcPts val="3220"/>
              </a:lnSpc>
              <a:buFont typeface="Arial"/>
              <a:buChar char="•"/>
            </a:pPr>
            <a:r>
              <a:rPr lang="en-US" sz="2300" dirty="0">
                <a:solidFill>
                  <a:srgbClr val="000000"/>
                </a:solidFill>
                <a:latin typeface="Canva Sans Bold"/>
              </a:rPr>
              <a:t>Model </a:t>
            </a:r>
            <a:r>
              <a:rPr lang="en-US" sz="2300" dirty="0" err="1">
                <a:solidFill>
                  <a:srgbClr val="000000"/>
                </a:solidFill>
                <a:latin typeface="Canva Sans Bold"/>
              </a:rPr>
              <a:t>regresi</a:t>
            </a:r>
            <a:r>
              <a:rPr lang="en-US" sz="2300" dirty="0">
                <a:solidFill>
                  <a:srgbClr val="000000"/>
                </a:solidFill>
                <a:latin typeface="Canva Sans Bold"/>
              </a:rPr>
              <a:t> </a:t>
            </a:r>
            <a:r>
              <a:rPr lang="en-US" sz="2300" dirty="0" err="1">
                <a:solidFill>
                  <a:srgbClr val="000000"/>
                </a:solidFill>
                <a:latin typeface="Canva Sans Bold"/>
              </a:rPr>
              <a:t>pertama</a:t>
            </a:r>
            <a:r>
              <a:rPr lang="en-US" sz="2300" dirty="0">
                <a:solidFill>
                  <a:srgbClr val="000000"/>
                </a:solidFill>
                <a:latin typeface="Canva Sans Bold"/>
              </a:rPr>
              <a:t> (pengangguran1 ~ bekerja2019) </a:t>
            </a:r>
            <a:r>
              <a:rPr lang="en-US" sz="2300" dirty="0" err="1">
                <a:solidFill>
                  <a:srgbClr val="000000"/>
                </a:solidFill>
                <a:latin typeface="Canva Sans Bold"/>
              </a:rPr>
              <a:t>memiliki</a:t>
            </a:r>
            <a:r>
              <a:rPr lang="en-US" sz="2300" dirty="0">
                <a:solidFill>
                  <a:srgbClr val="000000"/>
                </a:solidFill>
                <a:latin typeface="Canva Sans Bold"/>
              </a:rPr>
              <a:t> </a:t>
            </a:r>
            <a:r>
              <a:rPr lang="en-US" sz="2300" dirty="0" err="1">
                <a:solidFill>
                  <a:srgbClr val="000000"/>
                </a:solidFill>
                <a:latin typeface="Canva Sans Bold"/>
              </a:rPr>
              <a:t>koefisien</a:t>
            </a:r>
            <a:r>
              <a:rPr lang="en-US" sz="2300" dirty="0">
                <a:solidFill>
                  <a:srgbClr val="000000"/>
                </a:solidFill>
                <a:latin typeface="Canva Sans Bold"/>
              </a:rPr>
              <a:t> intercept </a:t>
            </a:r>
            <a:r>
              <a:rPr lang="en-US" sz="2300" dirty="0" err="1">
                <a:solidFill>
                  <a:srgbClr val="000000"/>
                </a:solidFill>
                <a:latin typeface="Canva Sans Bold"/>
              </a:rPr>
              <a:t>sebesar</a:t>
            </a:r>
            <a:r>
              <a:rPr lang="en-US" sz="2300" dirty="0">
                <a:solidFill>
                  <a:srgbClr val="000000"/>
                </a:solidFill>
                <a:latin typeface="Canva Sans Bold"/>
              </a:rPr>
              <a:t> 2.190e+00 dan </a:t>
            </a:r>
            <a:r>
              <a:rPr lang="en-US" sz="2300" dirty="0" err="1">
                <a:solidFill>
                  <a:srgbClr val="000000"/>
                </a:solidFill>
                <a:latin typeface="Canva Sans Bold"/>
              </a:rPr>
              <a:t>koefisien</a:t>
            </a:r>
            <a:r>
              <a:rPr lang="en-US" sz="2300" dirty="0">
                <a:solidFill>
                  <a:srgbClr val="000000"/>
                </a:solidFill>
                <a:latin typeface="Canva Sans Bold"/>
              </a:rPr>
              <a:t> bekerja2019 </a:t>
            </a:r>
            <a:r>
              <a:rPr lang="en-US" sz="2300" dirty="0" err="1">
                <a:solidFill>
                  <a:srgbClr val="000000"/>
                </a:solidFill>
                <a:latin typeface="Canva Sans Bold"/>
              </a:rPr>
              <a:t>sebesar</a:t>
            </a:r>
            <a:r>
              <a:rPr lang="en-US" sz="2300" dirty="0">
                <a:solidFill>
                  <a:srgbClr val="000000"/>
                </a:solidFill>
                <a:latin typeface="Canva Sans Bold"/>
              </a:rPr>
              <a:t> 2.562e-07. </a:t>
            </a:r>
            <a:r>
              <a:rPr lang="en-US" sz="2300" dirty="0" err="1">
                <a:solidFill>
                  <a:srgbClr val="000000"/>
                </a:solidFill>
                <a:latin typeface="Canva Sans Bold"/>
              </a:rPr>
              <a:t>Namun</a:t>
            </a:r>
            <a:r>
              <a:rPr lang="en-US" sz="2300" dirty="0">
                <a:solidFill>
                  <a:srgbClr val="000000"/>
                </a:solidFill>
                <a:latin typeface="Canva Sans Bold"/>
              </a:rPr>
              <a:t>, </a:t>
            </a:r>
            <a:r>
              <a:rPr lang="en-US" sz="2300" dirty="0" err="1">
                <a:solidFill>
                  <a:srgbClr val="000000"/>
                </a:solidFill>
                <a:latin typeface="Canva Sans Bold"/>
              </a:rPr>
              <a:t>kedua</a:t>
            </a:r>
            <a:r>
              <a:rPr lang="en-US" sz="2300" dirty="0">
                <a:solidFill>
                  <a:srgbClr val="000000"/>
                </a:solidFill>
                <a:latin typeface="Canva Sans Bold"/>
              </a:rPr>
              <a:t> </a:t>
            </a:r>
            <a:r>
              <a:rPr lang="en-US" sz="2300" dirty="0" err="1">
                <a:solidFill>
                  <a:srgbClr val="000000"/>
                </a:solidFill>
                <a:latin typeface="Canva Sans Bold"/>
              </a:rPr>
              <a:t>koefisien</a:t>
            </a:r>
            <a:r>
              <a:rPr lang="en-US" sz="2300" dirty="0">
                <a:solidFill>
                  <a:srgbClr val="000000"/>
                </a:solidFill>
                <a:latin typeface="Canva Sans Bold"/>
              </a:rPr>
              <a:t> </a:t>
            </a:r>
            <a:r>
              <a:rPr lang="en-US" sz="2300" dirty="0" err="1">
                <a:solidFill>
                  <a:srgbClr val="000000"/>
                </a:solidFill>
                <a:latin typeface="Canva Sans Bold"/>
              </a:rPr>
              <a:t>tersebut</a:t>
            </a:r>
            <a:r>
              <a:rPr lang="en-US" sz="2300" dirty="0">
                <a:solidFill>
                  <a:srgbClr val="000000"/>
                </a:solidFill>
                <a:latin typeface="Canva Sans Bold"/>
              </a:rPr>
              <a:t> </a:t>
            </a:r>
            <a:r>
              <a:rPr lang="en-US" sz="2300" dirty="0" err="1">
                <a:solidFill>
                  <a:srgbClr val="000000"/>
                </a:solidFill>
                <a:latin typeface="Canva Sans Bold"/>
              </a:rPr>
              <a:t>tidak</a:t>
            </a:r>
            <a:r>
              <a:rPr lang="en-US" sz="2300" dirty="0">
                <a:solidFill>
                  <a:srgbClr val="000000"/>
                </a:solidFill>
                <a:latin typeface="Canva Sans Bold"/>
              </a:rPr>
              <a:t> </a:t>
            </a:r>
            <a:r>
              <a:rPr lang="en-US" sz="2300" dirty="0" err="1">
                <a:solidFill>
                  <a:srgbClr val="000000"/>
                </a:solidFill>
                <a:latin typeface="Canva Sans Bold"/>
              </a:rPr>
              <a:t>signifikan</a:t>
            </a:r>
            <a:r>
              <a:rPr lang="en-US" sz="2300" dirty="0">
                <a:solidFill>
                  <a:srgbClr val="000000"/>
                </a:solidFill>
                <a:latin typeface="Canva Sans Bold"/>
              </a:rPr>
              <a:t> </a:t>
            </a:r>
            <a:r>
              <a:rPr lang="en-US" sz="2300" dirty="0" err="1">
                <a:solidFill>
                  <a:srgbClr val="000000"/>
                </a:solidFill>
                <a:latin typeface="Canva Sans Bold"/>
              </a:rPr>
              <a:t>secara</a:t>
            </a:r>
            <a:r>
              <a:rPr lang="en-US" sz="2300" dirty="0">
                <a:solidFill>
                  <a:srgbClr val="000000"/>
                </a:solidFill>
                <a:latin typeface="Canva Sans Bold"/>
              </a:rPr>
              <a:t> </a:t>
            </a:r>
            <a:r>
              <a:rPr lang="en-US" sz="2300" dirty="0" err="1">
                <a:solidFill>
                  <a:srgbClr val="000000"/>
                </a:solidFill>
                <a:latin typeface="Canva Sans Bold"/>
              </a:rPr>
              <a:t>statistik</a:t>
            </a:r>
            <a:r>
              <a:rPr lang="en-US" sz="2300" dirty="0">
                <a:solidFill>
                  <a:srgbClr val="000000"/>
                </a:solidFill>
                <a:latin typeface="Canva Sans Bold"/>
              </a:rPr>
              <a:t> (p-value &gt; 0.05).</a:t>
            </a:r>
          </a:p>
          <a:p>
            <a:pPr marL="496585" lvl="1" indent="-248293">
              <a:lnSpc>
                <a:spcPts val="3220"/>
              </a:lnSpc>
              <a:spcBef>
                <a:spcPct val="0"/>
              </a:spcBef>
              <a:buFont typeface="Arial"/>
              <a:buChar char="•"/>
            </a:pPr>
            <a:r>
              <a:rPr lang="en-US" sz="2300" dirty="0">
                <a:solidFill>
                  <a:srgbClr val="000000"/>
                </a:solidFill>
                <a:latin typeface="Canva Sans Bold"/>
              </a:rPr>
              <a:t>Model </a:t>
            </a:r>
            <a:r>
              <a:rPr lang="en-US" sz="2300" dirty="0" err="1">
                <a:solidFill>
                  <a:srgbClr val="000000"/>
                </a:solidFill>
                <a:latin typeface="Canva Sans Bold"/>
              </a:rPr>
              <a:t>regresi</a:t>
            </a:r>
            <a:r>
              <a:rPr lang="en-US" sz="2300" dirty="0">
                <a:solidFill>
                  <a:srgbClr val="000000"/>
                </a:solidFill>
                <a:latin typeface="Canva Sans Bold"/>
              </a:rPr>
              <a:t> </a:t>
            </a:r>
            <a:r>
              <a:rPr lang="en-US" sz="2300" dirty="0" err="1">
                <a:solidFill>
                  <a:srgbClr val="000000"/>
                </a:solidFill>
                <a:latin typeface="Canva Sans Bold"/>
              </a:rPr>
              <a:t>kedua</a:t>
            </a:r>
            <a:r>
              <a:rPr lang="en-US" sz="2300" dirty="0">
                <a:solidFill>
                  <a:srgbClr val="000000"/>
                </a:solidFill>
                <a:latin typeface="Canva Sans Bold"/>
              </a:rPr>
              <a:t> (pengangguran1 ~ pengangguran2019) </a:t>
            </a:r>
            <a:r>
              <a:rPr lang="en-US" sz="2300" dirty="0" err="1">
                <a:solidFill>
                  <a:srgbClr val="000000"/>
                </a:solidFill>
                <a:latin typeface="Canva Sans Bold"/>
              </a:rPr>
              <a:t>memiliki</a:t>
            </a:r>
            <a:r>
              <a:rPr lang="en-US" sz="2300" dirty="0">
                <a:solidFill>
                  <a:srgbClr val="000000"/>
                </a:solidFill>
                <a:latin typeface="Canva Sans Bold"/>
              </a:rPr>
              <a:t> </a:t>
            </a:r>
            <a:r>
              <a:rPr lang="en-US" sz="2300" dirty="0" err="1">
                <a:solidFill>
                  <a:srgbClr val="000000"/>
                </a:solidFill>
                <a:latin typeface="Canva Sans Bold"/>
              </a:rPr>
              <a:t>koefisien</a:t>
            </a:r>
            <a:r>
              <a:rPr lang="en-US" sz="2300" dirty="0">
                <a:solidFill>
                  <a:srgbClr val="000000"/>
                </a:solidFill>
                <a:latin typeface="Canva Sans Bold"/>
              </a:rPr>
              <a:t> intercept </a:t>
            </a:r>
            <a:r>
              <a:rPr lang="en-US" sz="2300" dirty="0" err="1">
                <a:solidFill>
                  <a:srgbClr val="000000"/>
                </a:solidFill>
                <a:latin typeface="Canva Sans Bold"/>
              </a:rPr>
              <a:t>sebesar</a:t>
            </a:r>
            <a:r>
              <a:rPr lang="en-US" sz="2300" dirty="0">
                <a:solidFill>
                  <a:srgbClr val="000000"/>
                </a:solidFill>
                <a:latin typeface="Canva Sans Bold"/>
              </a:rPr>
              <a:t> 2.214e+00 dan </a:t>
            </a:r>
            <a:r>
              <a:rPr lang="en-US" sz="2300" dirty="0" err="1">
                <a:solidFill>
                  <a:srgbClr val="000000"/>
                </a:solidFill>
                <a:latin typeface="Canva Sans Bold"/>
              </a:rPr>
              <a:t>koefisien</a:t>
            </a:r>
            <a:r>
              <a:rPr lang="en-US" sz="2300" dirty="0">
                <a:solidFill>
                  <a:srgbClr val="000000"/>
                </a:solidFill>
                <a:latin typeface="Canva Sans Bold"/>
              </a:rPr>
              <a:t> pengangguran2019 </a:t>
            </a:r>
            <a:r>
              <a:rPr lang="en-US" sz="2300" dirty="0" err="1">
                <a:solidFill>
                  <a:srgbClr val="000000"/>
                </a:solidFill>
                <a:latin typeface="Canva Sans Bold"/>
              </a:rPr>
              <a:t>sebesar</a:t>
            </a:r>
            <a:r>
              <a:rPr lang="en-US" sz="2300" dirty="0">
                <a:solidFill>
                  <a:srgbClr val="000000"/>
                </a:solidFill>
                <a:latin typeface="Canva Sans Bold"/>
              </a:rPr>
              <a:t> 3.565e-06. Sama </a:t>
            </a:r>
            <a:r>
              <a:rPr lang="en-US" sz="2300" dirty="0" err="1">
                <a:solidFill>
                  <a:srgbClr val="000000"/>
                </a:solidFill>
                <a:latin typeface="Canva Sans Bold"/>
              </a:rPr>
              <a:t>seperti</a:t>
            </a:r>
            <a:r>
              <a:rPr lang="en-US" sz="2300" dirty="0">
                <a:solidFill>
                  <a:srgbClr val="000000"/>
                </a:solidFill>
                <a:latin typeface="Canva Sans Bold"/>
              </a:rPr>
              <a:t> model </a:t>
            </a:r>
            <a:r>
              <a:rPr lang="en-US" sz="2300" dirty="0" err="1">
                <a:solidFill>
                  <a:srgbClr val="000000"/>
                </a:solidFill>
                <a:latin typeface="Canva Sans Bold"/>
              </a:rPr>
              <a:t>pertama</a:t>
            </a:r>
            <a:r>
              <a:rPr lang="en-US" sz="2300" dirty="0">
                <a:solidFill>
                  <a:srgbClr val="000000"/>
                </a:solidFill>
                <a:latin typeface="Canva Sans Bold"/>
              </a:rPr>
              <a:t>, </a:t>
            </a:r>
            <a:r>
              <a:rPr lang="en-US" sz="2300" dirty="0" err="1">
                <a:solidFill>
                  <a:srgbClr val="000000"/>
                </a:solidFill>
                <a:latin typeface="Canva Sans Bold"/>
              </a:rPr>
              <a:t>kedua</a:t>
            </a:r>
            <a:r>
              <a:rPr lang="en-US" sz="2300" dirty="0">
                <a:solidFill>
                  <a:srgbClr val="000000"/>
                </a:solidFill>
                <a:latin typeface="Canva Sans Bold"/>
              </a:rPr>
              <a:t> </a:t>
            </a:r>
            <a:r>
              <a:rPr lang="en-US" sz="2300" dirty="0" err="1">
                <a:solidFill>
                  <a:srgbClr val="000000"/>
                </a:solidFill>
                <a:latin typeface="Canva Sans Bold"/>
              </a:rPr>
              <a:t>koefisien</a:t>
            </a:r>
            <a:r>
              <a:rPr lang="en-US" sz="2300" dirty="0">
                <a:solidFill>
                  <a:srgbClr val="000000"/>
                </a:solidFill>
                <a:latin typeface="Canva Sans Bold"/>
              </a:rPr>
              <a:t> </a:t>
            </a:r>
            <a:r>
              <a:rPr lang="en-US" sz="2300" dirty="0" err="1">
                <a:solidFill>
                  <a:srgbClr val="000000"/>
                </a:solidFill>
                <a:latin typeface="Canva Sans Bold"/>
              </a:rPr>
              <a:t>tersebut</a:t>
            </a:r>
            <a:r>
              <a:rPr lang="en-US" sz="2300" dirty="0">
                <a:solidFill>
                  <a:srgbClr val="000000"/>
                </a:solidFill>
                <a:latin typeface="Canva Sans Bold"/>
              </a:rPr>
              <a:t> </a:t>
            </a:r>
            <a:r>
              <a:rPr lang="en-US" sz="2300" dirty="0" err="1">
                <a:solidFill>
                  <a:srgbClr val="000000"/>
                </a:solidFill>
                <a:latin typeface="Canva Sans Bold"/>
              </a:rPr>
              <a:t>tidak</a:t>
            </a:r>
            <a:r>
              <a:rPr lang="en-US" sz="2300" dirty="0">
                <a:solidFill>
                  <a:srgbClr val="000000"/>
                </a:solidFill>
                <a:latin typeface="Canva Sans Bold"/>
              </a:rPr>
              <a:t> </a:t>
            </a:r>
            <a:r>
              <a:rPr lang="en-US" sz="2300" dirty="0" err="1">
                <a:solidFill>
                  <a:srgbClr val="000000"/>
                </a:solidFill>
                <a:latin typeface="Canva Sans Bold"/>
              </a:rPr>
              <a:t>signifikan</a:t>
            </a:r>
            <a:r>
              <a:rPr lang="en-US" sz="2300" dirty="0">
                <a:solidFill>
                  <a:srgbClr val="000000"/>
                </a:solidFill>
                <a:latin typeface="Canva Sans Bold"/>
              </a:rPr>
              <a:t> </a:t>
            </a:r>
            <a:r>
              <a:rPr lang="en-US" sz="2300" dirty="0" err="1">
                <a:solidFill>
                  <a:srgbClr val="000000"/>
                </a:solidFill>
                <a:latin typeface="Canva Sans Bold"/>
              </a:rPr>
              <a:t>secara</a:t>
            </a:r>
            <a:r>
              <a:rPr lang="en-US" sz="2300" dirty="0">
                <a:solidFill>
                  <a:srgbClr val="000000"/>
                </a:solidFill>
                <a:latin typeface="Canva Sans Bold"/>
              </a:rPr>
              <a:t> </a:t>
            </a:r>
            <a:r>
              <a:rPr lang="en-US" sz="2300" dirty="0" err="1">
                <a:solidFill>
                  <a:srgbClr val="000000"/>
                </a:solidFill>
                <a:latin typeface="Canva Sans Bold"/>
              </a:rPr>
              <a:t>statistik</a:t>
            </a:r>
            <a:r>
              <a:rPr lang="en-US" sz="2300" dirty="0">
                <a:solidFill>
                  <a:srgbClr val="000000"/>
                </a:solidFill>
                <a:latin typeface="Canva Sans Bold"/>
              </a:rPr>
              <a:t> (p-value &gt; 0.05).</a:t>
            </a:r>
          </a:p>
          <a:p>
            <a:pPr>
              <a:lnSpc>
                <a:spcPts val="3220"/>
              </a:lnSpc>
              <a:spcBef>
                <a:spcPct val="0"/>
              </a:spcBef>
            </a:pPr>
            <a:r>
              <a:rPr lang="en-US" sz="2300" dirty="0">
                <a:solidFill>
                  <a:srgbClr val="000000"/>
                </a:solidFill>
                <a:latin typeface="Canva Sans Bold"/>
              </a:rPr>
              <a:t>b. </a:t>
            </a:r>
            <a:r>
              <a:rPr lang="en-US" sz="2300" dirty="0" err="1">
                <a:solidFill>
                  <a:srgbClr val="000000"/>
                </a:solidFill>
                <a:latin typeface="Canva Sans Bold"/>
              </a:rPr>
              <a:t>Asumsi</a:t>
            </a:r>
            <a:r>
              <a:rPr lang="en-US" sz="2300" dirty="0">
                <a:solidFill>
                  <a:srgbClr val="000000"/>
                </a:solidFill>
                <a:latin typeface="Canva Sans Bold"/>
              </a:rPr>
              <a:t> </a:t>
            </a:r>
            <a:r>
              <a:rPr lang="en-US" sz="2300" dirty="0" err="1">
                <a:solidFill>
                  <a:srgbClr val="000000"/>
                </a:solidFill>
                <a:latin typeface="Canva Sans Bold"/>
              </a:rPr>
              <a:t>Regresi</a:t>
            </a:r>
            <a:r>
              <a:rPr lang="en-US" sz="2300" dirty="0">
                <a:solidFill>
                  <a:srgbClr val="000000"/>
                </a:solidFill>
                <a:latin typeface="Canva Sans Bold"/>
              </a:rPr>
              <a:t>:</a:t>
            </a:r>
          </a:p>
          <a:p>
            <a:pPr marL="496585" lvl="1" indent="-248293">
              <a:lnSpc>
                <a:spcPts val="3220"/>
              </a:lnSpc>
              <a:buFont typeface="Arial"/>
              <a:buChar char="•"/>
            </a:pPr>
            <a:r>
              <a:rPr lang="en-US" sz="2300" dirty="0">
                <a:solidFill>
                  <a:srgbClr val="000000"/>
                </a:solidFill>
                <a:latin typeface="Canva Sans Bold"/>
              </a:rPr>
              <a:t>Uji </a:t>
            </a:r>
            <a:r>
              <a:rPr lang="en-US" sz="2300" dirty="0" err="1">
                <a:solidFill>
                  <a:srgbClr val="000000"/>
                </a:solidFill>
                <a:latin typeface="Canva Sans Bold"/>
              </a:rPr>
              <a:t>autokorelasi</a:t>
            </a:r>
            <a:r>
              <a:rPr lang="en-US" sz="2300" dirty="0">
                <a:solidFill>
                  <a:srgbClr val="000000"/>
                </a:solidFill>
                <a:latin typeface="Canva Sans Bold"/>
              </a:rPr>
              <a:t> (Durbin-Watson test) </a:t>
            </a:r>
            <a:r>
              <a:rPr lang="en-US" sz="2300" dirty="0" err="1">
                <a:solidFill>
                  <a:srgbClr val="000000"/>
                </a:solidFill>
                <a:latin typeface="Canva Sans Bold"/>
              </a:rPr>
              <a:t>menunjukkan</a:t>
            </a:r>
            <a:r>
              <a:rPr lang="en-US" sz="2300" dirty="0">
                <a:solidFill>
                  <a:srgbClr val="000000"/>
                </a:solidFill>
                <a:latin typeface="Canva Sans Bold"/>
              </a:rPr>
              <a:t> DW = 1.7761 dan p-value = 0.4945, yang </a:t>
            </a:r>
            <a:r>
              <a:rPr lang="en-US" sz="2300" dirty="0" err="1">
                <a:solidFill>
                  <a:srgbClr val="000000"/>
                </a:solidFill>
                <a:latin typeface="Canva Sans Bold"/>
              </a:rPr>
              <a:t>menunjukkan</a:t>
            </a:r>
            <a:r>
              <a:rPr lang="en-US" sz="2300" dirty="0">
                <a:solidFill>
                  <a:srgbClr val="000000"/>
                </a:solidFill>
                <a:latin typeface="Canva Sans Bold"/>
              </a:rPr>
              <a:t> </a:t>
            </a:r>
            <a:r>
              <a:rPr lang="en-US" sz="2300" dirty="0" err="1">
                <a:solidFill>
                  <a:srgbClr val="000000"/>
                </a:solidFill>
                <a:latin typeface="Canva Sans Bold"/>
              </a:rPr>
              <a:t>tidak</a:t>
            </a:r>
            <a:r>
              <a:rPr lang="en-US" sz="2300" dirty="0">
                <a:solidFill>
                  <a:srgbClr val="000000"/>
                </a:solidFill>
                <a:latin typeface="Canva Sans Bold"/>
              </a:rPr>
              <a:t> </a:t>
            </a:r>
            <a:r>
              <a:rPr lang="en-US" sz="2300" dirty="0" err="1">
                <a:solidFill>
                  <a:srgbClr val="000000"/>
                </a:solidFill>
                <a:latin typeface="Canva Sans Bold"/>
              </a:rPr>
              <a:t>adanya</a:t>
            </a:r>
            <a:r>
              <a:rPr lang="en-US" sz="2300" dirty="0">
                <a:solidFill>
                  <a:srgbClr val="000000"/>
                </a:solidFill>
                <a:latin typeface="Canva Sans Bold"/>
              </a:rPr>
              <a:t> </a:t>
            </a:r>
            <a:r>
              <a:rPr lang="en-US" sz="2300" dirty="0" err="1">
                <a:solidFill>
                  <a:srgbClr val="000000"/>
                </a:solidFill>
                <a:latin typeface="Canva Sans Bold"/>
              </a:rPr>
              <a:t>bukti</a:t>
            </a:r>
            <a:r>
              <a:rPr lang="en-US" sz="2300" dirty="0">
                <a:solidFill>
                  <a:srgbClr val="000000"/>
                </a:solidFill>
                <a:latin typeface="Canva Sans Bold"/>
              </a:rPr>
              <a:t> yang </a:t>
            </a:r>
            <a:r>
              <a:rPr lang="en-US" sz="2300" dirty="0" err="1">
                <a:solidFill>
                  <a:srgbClr val="000000"/>
                </a:solidFill>
                <a:latin typeface="Canva Sans Bold"/>
              </a:rPr>
              <a:t>signifikan</a:t>
            </a:r>
            <a:r>
              <a:rPr lang="en-US" sz="2300" dirty="0">
                <a:solidFill>
                  <a:srgbClr val="000000"/>
                </a:solidFill>
                <a:latin typeface="Canva Sans Bold"/>
              </a:rPr>
              <a:t> </a:t>
            </a:r>
            <a:r>
              <a:rPr lang="en-US" sz="2300" dirty="0" err="1">
                <a:solidFill>
                  <a:srgbClr val="000000"/>
                </a:solidFill>
                <a:latin typeface="Canva Sans Bold"/>
              </a:rPr>
              <a:t>terhadap</a:t>
            </a:r>
            <a:r>
              <a:rPr lang="en-US" sz="2300" dirty="0">
                <a:solidFill>
                  <a:srgbClr val="000000"/>
                </a:solidFill>
                <a:latin typeface="Canva Sans Bold"/>
              </a:rPr>
              <a:t> </a:t>
            </a:r>
            <a:r>
              <a:rPr lang="en-US" sz="2300" dirty="0" err="1">
                <a:solidFill>
                  <a:srgbClr val="000000"/>
                </a:solidFill>
                <a:latin typeface="Canva Sans Bold"/>
              </a:rPr>
              <a:t>adanya</a:t>
            </a:r>
            <a:r>
              <a:rPr lang="en-US" sz="2300" dirty="0">
                <a:solidFill>
                  <a:srgbClr val="000000"/>
                </a:solidFill>
                <a:latin typeface="Canva Sans Bold"/>
              </a:rPr>
              <a:t> </a:t>
            </a:r>
            <a:r>
              <a:rPr lang="en-US" sz="2300" dirty="0" err="1">
                <a:solidFill>
                  <a:srgbClr val="000000"/>
                </a:solidFill>
                <a:latin typeface="Canva Sans Bold"/>
              </a:rPr>
              <a:t>autokorelasi</a:t>
            </a:r>
            <a:r>
              <a:rPr lang="en-US" sz="2300" dirty="0">
                <a:solidFill>
                  <a:srgbClr val="000000"/>
                </a:solidFill>
                <a:latin typeface="Canva Sans Bold"/>
              </a:rPr>
              <a:t>. </a:t>
            </a:r>
          </a:p>
          <a:p>
            <a:pPr marL="496585" lvl="1" indent="-248293">
              <a:lnSpc>
                <a:spcPts val="3220"/>
              </a:lnSpc>
              <a:spcBef>
                <a:spcPct val="0"/>
              </a:spcBef>
              <a:buFont typeface="Arial"/>
              <a:buChar char="•"/>
            </a:pPr>
            <a:r>
              <a:rPr lang="en-US" sz="2300" dirty="0">
                <a:solidFill>
                  <a:srgbClr val="000000"/>
                </a:solidFill>
                <a:latin typeface="Canva Sans Bold"/>
              </a:rPr>
              <a:t>Uji </a:t>
            </a:r>
            <a:r>
              <a:rPr lang="en-US" sz="2300" dirty="0" err="1">
                <a:solidFill>
                  <a:srgbClr val="000000"/>
                </a:solidFill>
                <a:latin typeface="Canva Sans Bold"/>
              </a:rPr>
              <a:t>homoskedastisitas</a:t>
            </a:r>
            <a:r>
              <a:rPr lang="en-US" sz="2300" dirty="0">
                <a:solidFill>
                  <a:srgbClr val="000000"/>
                </a:solidFill>
                <a:latin typeface="Canva Sans Bold"/>
              </a:rPr>
              <a:t> (Breusch-Pagan test) </a:t>
            </a:r>
            <a:r>
              <a:rPr lang="en-US" sz="2300" dirty="0" err="1">
                <a:solidFill>
                  <a:srgbClr val="000000"/>
                </a:solidFill>
                <a:latin typeface="Canva Sans Bold"/>
              </a:rPr>
              <a:t>menunjukkan</a:t>
            </a:r>
            <a:r>
              <a:rPr lang="en-US" sz="2300" dirty="0">
                <a:solidFill>
                  <a:srgbClr val="000000"/>
                </a:solidFill>
                <a:latin typeface="Canva Sans Bold"/>
              </a:rPr>
              <a:t> BP = 1.109 dan p-value = 0.2923, yang </a:t>
            </a:r>
            <a:r>
              <a:rPr lang="en-US" sz="2300" dirty="0" err="1">
                <a:solidFill>
                  <a:srgbClr val="000000"/>
                </a:solidFill>
                <a:latin typeface="Canva Sans Bold"/>
              </a:rPr>
              <a:t>menunjukkan</a:t>
            </a:r>
            <a:r>
              <a:rPr lang="en-US" sz="2300" dirty="0">
                <a:solidFill>
                  <a:srgbClr val="000000"/>
                </a:solidFill>
                <a:latin typeface="Canva Sans Bold"/>
              </a:rPr>
              <a:t> </a:t>
            </a:r>
            <a:r>
              <a:rPr lang="en-US" sz="2300" dirty="0" err="1">
                <a:solidFill>
                  <a:srgbClr val="000000"/>
                </a:solidFill>
                <a:latin typeface="Canva Sans Bold"/>
              </a:rPr>
              <a:t>tidak</a:t>
            </a:r>
            <a:r>
              <a:rPr lang="en-US" sz="2300" dirty="0">
                <a:solidFill>
                  <a:srgbClr val="000000"/>
                </a:solidFill>
                <a:latin typeface="Canva Sans Bold"/>
              </a:rPr>
              <a:t> </a:t>
            </a:r>
            <a:r>
              <a:rPr lang="en-US" sz="2300" dirty="0" err="1">
                <a:solidFill>
                  <a:srgbClr val="000000"/>
                </a:solidFill>
                <a:latin typeface="Canva Sans Bold"/>
              </a:rPr>
              <a:t>adanya</a:t>
            </a:r>
            <a:r>
              <a:rPr lang="en-US" sz="2300" dirty="0">
                <a:solidFill>
                  <a:srgbClr val="000000"/>
                </a:solidFill>
                <a:latin typeface="Canva Sans Bold"/>
              </a:rPr>
              <a:t> </a:t>
            </a:r>
            <a:r>
              <a:rPr lang="en-US" sz="2300" dirty="0" err="1">
                <a:solidFill>
                  <a:srgbClr val="000000"/>
                </a:solidFill>
                <a:latin typeface="Canva Sans Bold"/>
              </a:rPr>
              <a:t>bukti</a:t>
            </a:r>
            <a:r>
              <a:rPr lang="en-US" sz="2300" dirty="0">
                <a:solidFill>
                  <a:srgbClr val="000000"/>
                </a:solidFill>
                <a:latin typeface="Canva Sans Bold"/>
              </a:rPr>
              <a:t> yang </a:t>
            </a:r>
            <a:r>
              <a:rPr lang="en-US" sz="2300" dirty="0" err="1">
                <a:solidFill>
                  <a:srgbClr val="000000"/>
                </a:solidFill>
                <a:latin typeface="Canva Sans Bold"/>
              </a:rPr>
              <a:t>signifikan</a:t>
            </a:r>
            <a:r>
              <a:rPr lang="en-US" sz="2300" dirty="0">
                <a:solidFill>
                  <a:srgbClr val="000000"/>
                </a:solidFill>
                <a:latin typeface="Canva Sans Bold"/>
              </a:rPr>
              <a:t> </a:t>
            </a:r>
            <a:r>
              <a:rPr lang="en-US" sz="2300" dirty="0" err="1">
                <a:solidFill>
                  <a:srgbClr val="000000"/>
                </a:solidFill>
                <a:latin typeface="Canva Sans Bold"/>
              </a:rPr>
              <a:t>terhadap</a:t>
            </a:r>
            <a:r>
              <a:rPr lang="en-US" sz="2300" dirty="0">
                <a:solidFill>
                  <a:srgbClr val="000000"/>
                </a:solidFill>
                <a:latin typeface="Canva Sans Bold"/>
              </a:rPr>
              <a:t> </a:t>
            </a:r>
            <a:r>
              <a:rPr lang="en-US" sz="2300" dirty="0" err="1">
                <a:solidFill>
                  <a:srgbClr val="000000"/>
                </a:solidFill>
                <a:latin typeface="Canva Sans Bold"/>
              </a:rPr>
              <a:t>adanya</a:t>
            </a:r>
            <a:r>
              <a:rPr lang="en-US" sz="2300" dirty="0">
                <a:solidFill>
                  <a:srgbClr val="000000"/>
                </a:solidFill>
                <a:latin typeface="Canva Sans Bold"/>
              </a:rPr>
              <a:t> </a:t>
            </a:r>
            <a:r>
              <a:rPr lang="en-US" sz="2300" dirty="0" err="1">
                <a:solidFill>
                  <a:srgbClr val="000000"/>
                </a:solidFill>
                <a:latin typeface="Canva Sans Bold"/>
              </a:rPr>
              <a:t>ketidakhomogenan</a:t>
            </a:r>
            <a:r>
              <a:rPr lang="en-US" sz="2300" dirty="0">
                <a:solidFill>
                  <a:srgbClr val="000000"/>
                </a:solidFill>
                <a:latin typeface="Canva Sans Bold"/>
              </a:rPr>
              <a:t> </a:t>
            </a:r>
            <a:r>
              <a:rPr lang="en-US" sz="2300" dirty="0" err="1">
                <a:solidFill>
                  <a:srgbClr val="000000"/>
                </a:solidFill>
                <a:latin typeface="Canva Sans Bold"/>
              </a:rPr>
              <a:t>varians</a:t>
            </a:r>
            <a:r>
              <a:rPr lang="en-US" sz="2300" dirty="0">
                <a:solidFill>
                  <a:srgbClr val="000000"/>
                </a:solidFill>
                <a:latin typeface="Canva Sans Bold"/>
              </a:rPr>
              <a:t>.</a:t>
            </a:r>
          </a:p>
          <a:p>
            <a:pPr marL="496585" lvl="1" indent="-248293">
              <a:lnSpc>
                <a:spcPts val="3220"/>
              </a:lnSpc>
              <a:spcBef>
                <a:spcPct val="0"/>
              </a:spcBef>
              <a:buFont typeface="Arial"/>
              <a:buChar char="•"/>
            </a:pPr>
            <a:r>
              <a:rPr lang="en-US" sz="2300" dirty="0">
                <a:solidFill>
                  <a:srgbClr val="000000"/>
                </a:solidFill>
                <a:latin typeface="Canva Sans Bold"/>
              </a:rPr>
              <a:t>Uji </a:t>
            </a:r>
            <a:r>
              <a:rPr lang="en-US" sz="2300" dirty="0" err="1">
                <a:solidFill>
                  <a:srgbClr val="000000"/>
                </a:solidFill>
                <a:latin typeface="Canva Sans Bold"/>
              </a:rPr>
              <a:t>normalitas</a:t>
            </a:r>
            <a:r>
              <a:rPr lang="en-US" sz="2300" dirty="0">
                <a:solidFill>
                  <a:srgbClr val="000000"/>
                </a:solidFill>
                <a:latin typeface="Canva Sans Bold"/>
              </a:rPr>
              <a:t> (Shapiro-Wilk test) </a:t>
            </a:r>
            <a:r>
              <a:rPr lang="en-US" sz="2300" dirty="0" err="1">
                <a:solidFill>
                  <a:srgbClr val="000000"/>
                </a:solidFill>
                <a:latin typeface="Canva Sans Bold"/>
              </a:rPr>
              <a:t>menunjukkan</a:t>
            </a:r>
            <a:r>
              <a:rPr lang="en-US" sz="2300" dirty="0">
                <a:solidFill>
                  <a:srgbClr val="000000"/>
                </a:solidFill>
                <a:latin typeface="Canva Sans Bold"/>
              </a:rPr>
              <a:t> W = 0.994 dan p-value = 0.9769, yang </a:t>
            </a:r>
            <a:r>
              <a:rPr lang="en-US" sz="2300" dirty="0" err="1">
                <a:solidFill>
                  <a:srgbClr val="000000"/>
                </a:solidFill>
                <a:latin typeface="Canva Sans Bold"/>
              </a:rPr>
              <a:t>menunjukkan</a:t>
            </a:r>
            <a:r>
              <a:rPr lang="en-US" sz="2300" dirty="0">
                <a:solidFill>
                  <a:srgbClr val="000000"/>
                </a:solidFill>
                <a:latin typeface="Canva Sans Bold"/>
              </a:rPr>
              <a:t> </a:t>
            </a:r>
            <a:r>
              <a:rPr lang="en-US" sz="2300" dirty="0" err="1">
                <a:solidFill>
                  <a:srgbClr val="000000"/>
                </a:solidFill>
                <a:latin typeface="Canva Sans Bold"/>
              </a:rPr>
              <a:t>tidak</a:t>
            </a:r>
            <a:r>
              <a:rPr lang="en-US" sz="2300" dirty="0">
                <a:solidFill>
                  <a:srgbClr val="000000"/>
                </a:solidFill>
                <a:latin typeface="Canva Sans Bold"/>
              </a:rPr>
              <a:t> </a:t>
            </a:r>
            <a:r>
              <a:rPr lang="en-US" sz="2300" dirty="0" err="1">
                <a:solidFill>
                  <a:srgbClr val="000000"/>
                </a:solidFill>
                <a:latin typeface="Canva Sans Bold"/>
              </a:rPr>
              <a:t>adanya</a:t>
            </a:r>
            <a:r>
              <a:rPr lang="en-US" sz="2300" dirty="0">
                <a:solidFill>
                  <a:srgbClr val="000000"/>
                </a:solidFill>
                <a:latin typeface="Canva Sans Bold"/>
              </a:rPr>
              <a:t> </a:t>
            </a:r>
            <a:r>
              <a:rPr lang="en-US" sz="2300" dirty="0" err="1">
                <a:solidFill>
                  <a:srgbClr val="000000"/>
                </a:solidFill>
                <a:latin typeface="Canva Sans Bold"/>
              </a:rPr>
              <a:t>bukti</a:t>
            </a:r>
            <a:r>
              <a:rPr lang="en-US" sz="2300" dirty="0">
                <a:solidFill>
                  <a:srgbClr val="000000"/>
                </a:solidFill>
                <a:latin typeface="Canva Sans Bold"/>
              </a:rPr>
              <a:t> yang </a:t>
            </a:r>
            <a:r>
              <a:rPr lang="en-US" sz="2300" dirty="0" err="1">
                <a:solidFill>
                  <a:srgbClr val="000000"/>
                </a:solidFill>
                <a:latin typeface="Canva Sans Bold"/>
              </a:rPr>
              <a:t>signifikan</a:t>
            </a:r>
            <a:r>
              <a:rPr lang="en-US" sz="2300" dirty="0">
                <a:solidFill>
                  <a:srgbClr val="000000"/>
                </a:solidFill>
                <a:latin typeface="Canva Sans Bold"/>
              </a:rPr>
              <a:t> </a:t>
            </a:r>
            <a:r>
              <a:rPr lang="en-US" sz="2300" dirty="0" err="1">
                <a:solidFill>
                  <a:srgbClr val="000000"/>
                </a:solidFill>
                <a:latin typeface="Canva Sans Bold"/>
              </a:rPr>
              <a:t>terhadap</a:t>
            </a:r>
            <a:r>
              <a:rPr lang="en-US" sz="2300" dirty="0">
                <a:solidFill>
                  <a:srgbClr val="000000"/>
                </a:solidFill>
                <a:latin typeface="Canva Sans Bold"/>
              </a:rPr>
              <a:t> </a:t>
            </a:r>
            <a:r>
              <a:rPr lang="en-US" sz="2300" dirty="0" err="1">
                <a:solidFill>
                  <a:srgbClr val="000000"/>
                </a:solidFill>
                <a:latin typeface="Canva Sans Bold"/>
              </a:rPr>
              <a:t>ketidaknormalan</a:t>
            </a:r>
            <a:r>
              <a:rPr lang="en-US" sz="2300" dirty="0">
                <a:solidFill>
                  <a:srgbClr val="000000"/>
                </a:solidFill>
                <a:latin typeface="Canva Sans Bold"/>
              </a:rPr>
              <a:t> </a:t>
            </a:r>
            <a:r>
              <a:rPr lang="en-US" sz="2300" dirty="0" err="1">
                <a:solidFill>
                  <a:srgbClr val="000000"/>
                </a:solidFill>
                <a:latin typeface="Canva Sans Bold"/>
              </a:rPr>
              <a:t>distribusi</a:t>
            </a:r>
            <a:r>
              <a:rPr lang="en-US" sz="2300" dirty="0">
                <a:solidFill>
                  <a:srgbClr val="000000"/>
                </a:solidFill>
                <a:latin typeface="Canva Sans Bold"/>
              </a:rPr>
              <a:t> residual.</a:t>
            </a:r>
          </a:p>
          <a:p>
            <a:pPr>
              <a:lnSpc>
                <a:spcPts val="3220"/>
              </a:lnSpc>
              <a:spcBef>
                <a:spcPct val="0"/>
              </a:spcBef>
            </a:pPr>
            <a:r>
              <a:rPr lang="en-US" sz="2300" dirty="0">
                <a:solidFill>
                  <a:srgbClr val="000000"/>
                </a:solidFill>
                <a:latin typeface="Canva Sans Bold"/>
              </a:rPr>
              <a:t>c. </a:t>
            </a:r>
            <a:r>
              <a:rPr lang="en-US" sz="2300" dirty="0" err="1">
                <a:solidFill>
                  <a:srgbClr val="000000"/>
                </a:solidFill>
                <a:latin typeface="Canva Sans Bold"/>
              </a:rPr>
              <a:t>Prediksi</a:t>
            </a:r>
            <a:r>
              <a:rPr lang="en-US" sz="2300" dirty="0">
                <a:solidFill>
                  <a:srgbClr val="000000"/>
                </a:solidFill>
                <a:latin typeface="Canva Sans Bold"/>
              </a:rPr>
              <a:t>:</a:t>
            </a:r>
          </a:p>
          <a:p>
            <a:pPr marL="496585" lvl="1" indent="-248293">
              <a:lnSpc>
                <a:spcPts val="3220"/>
              </a:lnSpc>
              <a:buFont typeface="Arial"/>
              <a:buChar char="•"/>
            </a:pPr>
            <a:r>
              <a:rPr lang="en-US" sz="2300" dirty="0">
                <a:solidFill>
                  <a:srgbClr val="000000"/>
                </a:solidFill>
                <a:latin typeface="Canva Sans Bold"/>
              </a:rPr>
              <a:t>Hasil </a:t>
            </a:r>
            <a:r>
              <a:rPr lang="en-US" sz="2300" dirty="0" err="1">
                <a:solidFill>
                  <a:srgbClr val="000000"/>
                </a:solidFill>
                <a:latin typeface="Canva Sans Bold"/>
              </a:rPr>
              <a:t>prediksi</a:t>
            </a:r>
            <a:r>
              <a:rPr lang="en-US" sz="2300" dirty="0">
                <a:solidFill>
                  <a:srgbClr val="000000"/>
                </a:solidFill>
                <a:latin typeface="Canva Sans Bold"/>
              </a:rPr>
              <a:t> </a:t>
            </a:r>
            <a:r>
              <a:rPr lang="en-US" sz="2300" dirty="0" err="1">
                <a:solidFill>
                  <a:srgbClr val="000000"/>
                </a:solidFill>
                <a:latin typeface="Canva Sans Bold"/>
              </a:rPr>
              <a:t>untuk</a:t>
            </a:r>
            <a:r>
              <a:rPr lang="en-US" sz="2300" dirty="0">
                <a:solidFill>
                  <a:srgbClr val="000000"/>
                </a:solidFill>
                <a:latin typeface="Canva Sans Bold"/>
              </a:rPr>
              <a:t> </a:t>
            </a:r>
            <a:r>
              <a:rPr lang="en-US" sz="2300" dirty="0" err="1">
                <a:solidFill>
                  <a:srgbClr val="000000"/>
                </a:solidFill>
                <a:latin typeface="Canva Sans Bold"/>
              </a:rPr>
              <a:t>variabel</a:t>
            </a:r>
            <a:r>
              <a:rPr lang="en-US" sz="2300" dirty="0">
                <a:solidFill>
                  <a:srgbClr val="000000"/>
                </a:solidFill>
                <a:latin typeface="Canva Sans Bold"/>
              </a:rPr>
              <a:t> "bekerja2019" </a:t>
            </a:r>
            <a:r>
              <a:rPr lang="en-US" sz="2300" dirty="0" err="1">
                <a:solidFill>
                  <a:srgbClr val="000000"/>
                </a:solidFill>
                <a:latin typeface="Canva Sans Bold"/>
              </a:rPr>
              <a:t>dengan</a:t>
            </a:r>
            <a:r>
              <a:rPr lang="en-US" sz="2300" dirty="0">
                <a:solidFill>
                  <a:srgbClr val="000000"/>
                </a:solidFill>
                <a:latin typeface="Canva Sans Bold"/>
              </a:rPr>
              <a:t> </a:t>
            </a:r>
            <a:r>
              <a:rPr lang="en-US" sz="2300" dirty="0" err="1">
                <a:solidFill>
                  <a:srgbClr val="000000"/>
                </a:solidFill>
                <a:latin typeface="Canva Sans Bold"/>
              </a:rPr>
              <a:t>menggunakan</a:t>
            </a:r>
            <a:r>
              <a:rPr lang="en-US" sz="2300" dirty="0">
                <a:solidFill>
                  <a:srgbClr val="000000"/>
                </a:solidFill>
                <a:latin typeface="Canva Sans Bold"/>
              </a:rPr>
              <a:t> model </a:t>
            </a:r>
            <a:r>
              <a:rPr lang="en-US" sz="2300" dirty="0" err="1">
                <a:solidFill>
                  <a:srgbClr val="000000"/>
                </a:solidFill>
                <a:latin typeface="Canva Sans Bold"/>
              </a:rPr>
              <a:t>pertama</a:t>
            </a:r>
            <a:r>
              <a:rPr lang="en-US" sz="2300" dirty="0">
                <a:solidFill>
                  <a:srgbClr val="000000"/>
                </a:solidFill>
                <a:latin typeface="Canva Sans Bold"/>
              </a:rPr>
              <a:t> </a:t>
            </a:r>
            <a:r>
              <a:rPr lang="en-US" sz="2300" dirty="0" err="1">
                <a:solidFill>
                  <a:srgbClr val="000000"/>
                </a:solidFill>
                <a:latin typeface="Canva Sans Bold"/>
              </a:rPr>
              <a:t>menunjukkan</a:t>
            </a:r>
            <a:r>
              <a:rPr lang="en-US" sz="2300" dirty="0">
                <a:solidFill>
                  <a:srgbClr val="000000"/>
                </a:solidFill>
                <a:latin typeface="Canva Sans Bold"/>
              </a:rPr>
              <a:t> interval </a:t>
            </a:r>
            <a:r>
              <a:rPr lang="en-US" sz="2300" dirty="0" err="1">
                <a:solidFill>
                  <a:srgbClr val="000000"/>
                </a:solidFill>
                <a:latin typeface="Canva Sans Bold"/>
              </a:rPr>
              <a:t>kepercayaan</a:t>
            </a:r>
            <a:r>
              <a:rPr lang="en-US" sz="2300" dirty="0">
                <a:solidFill>
                  <a:srgbClr val="000000"/>
                </a:solidFill>
                <a:latin typeface="Canva Sans Bold"/>
              </a:rPr>
              <a:t> 95% </a:t>
            </a:r>
            <a:r>
              <a:rPr lang="en-US" sz="2300" dirty="0" err="1">
                <a:solidFill>
                  <a:srgbClr val="000000"/>
                </a:solidFill>
                <a:latin typeface="Canva Sans Bold"/>
              </a:rPr>
              <a:t>antara</a:t>
            </a:r>
            <a:r>
              <a:rPr lang="en-US" sz="2300" dirty="0">
                <a:solidFill>
                  <a:srgbClr val="000000"/>
                </a:solidFill>
                <a:latin typeface="Canva Sans Bold"/>
              </a:rPr>
              <a:t> -1.790587 dan 6.563312.</a:t>
            </a:r>
          </a:p>
          <a:p>
            <a:pPr marL="496585" lvl="1" indent="-248293">
              <a:lnSpc>
                <a:spcPts val="3220"/>
              </a:lnSpc>
              <a:spcBef>
                <a:spcPct val="0"/>
              </a:spcBef>
              <a:buFont typeface="Arial"/>
              <a:buChar char="•"/>
            </a:pPr>
            <a:r>
              <a:rPr lang="en-US" sz="2300" dirty="0">
                <a:solidFill>
                  <a:srgbClr val="000000"/>
                </a:solidFill>
                <a:latin typeface="Canva Sans Bold"/>
              </a:rPr>
              <a:t>Hasil </a:t>
            </a:r>
            <a:r>
              <a:rPr lang="en-US" sz="2300" dirty="0" err="1">
                <a:solidFill>
                  <a:srgbClr val="000000"/>
                </a:solidFill>
                <a:latin typeface="Canva Sans Bold"/>
              </a:rPr>
              <a:t>prediksi</a:t>
            </a:r>
            <a:r>
              <a:rPr lang="en-US" sz="2300" dirty="0">
                <a:solidFill>
                  <a:srgbClr val="000000"/>
                </a:solidFill>
                <a:latin typeface="Canva Sans Bold"/>
              </a:rPr>
              <a:t> </a:t>
            </a:r>
            <a:r>
              <a:rPr lang="en-US" sz="2300" dirty="0" err="1">
                <a:solidFill>
                  <a:srgbClr val="000000"/>
                </a:solidFill>
                <a:latin typeface="Canva Sans Bold"/>
              </a:rPr>
              <a:t>untuk</a:t>
            </a:r>
            <a:r>
              <a:rPr lang="en-US" sz="2300" dirty="0">
                <a:solidFill>
                  <a:srgbClr val="000000"/>
                </a:solidFill>
                <a:latin typeface="Canva Sans Bold"/>
              </a:rPr>
              <a:t> </a:t>
            </a:r>
            <a:r>
              <a:rPr lang="en-US" sz="2300" dirty="0" err="1">
                <a:solidFill>
                  <a:srgbClr val="000000"/>
                </a:solidFill>
                <a:latin typeface="Canva Sans Bold"/>
              </a:rPr>
              <a:t>variabel</a:t>
            </a:r>
            <a:r>
              <a:rPr lang="en-US" sz="2300" dirty="0">
                <a:solidFill>
                  <a:srgbClr val="000000"/>
                </a:solidFill>
                <a:latin typeface="Canva Sans Bold"/>
              </a:rPr>
              <a:t> "pengangguran2019" </a:t>
            </a:r>
            <a:r>
              <a:rPr lang="en-US" sz="2300" dirty="0" err="1">
                <a:solidFill>
                  <a:srgbClr val="000000"/>
                </a:solidFill>
                <a:latin typeface="Canva Sans Bold"/>
              </a:rPr>
              <a:t>dengan</a:t>
            </a:r>
            <a:r>
              <a:rPr lang="en-US" sz="2300" dirty="0">
                <a:solidFill>
                  <a:srgbClr val="000000"/>
                </a:solidFill>
                <a:latin typeface="Canva Sans Bold"/>
              </a:rPr>
              <a:t> </a:t>
            </a:r>
            <a:r>
              <a:rPr lang="en-US" sz="2300" dirty="0" err="1">
                <a:solidFill>
                  <a:srgbClr val="000000"/>
                </a:solidFill>
                <a:latin typeface="Canva Sans Bold"/>
              </a:rPr>
              <a:t>menggunakan</a:t>
            </a:r>
            <a:r>
              <a:rPr lang="en-US" sz="2300" dirty="0">
                <a:solidFill>
                  <a:srgbClr val="000000"/>
                </a:solidFill>
                <a:latin typeface="Canva Sans Bold"/>
              </a:rPr>
              <a:t> model </a:t>
            </a:r>
            <a:r>
              <a:rPr lang="en-US" sz="2300" dirty="0" err="1">
                <a:solidFill>
                  <a:srgbClr val="000000"/>
                </a:solidFill>
                <a:latin typeface="Canva Sans Bold"/>
              </a:rPr>
              <a:t>kedua</a:t>
            </a:r>
            <a:r>
              <a:rPr lang="en-US" sz="2300" dirty="0">
                <a:solidFill>
                  <a:srgbClr val="000000"/>
                </a:solidFill>
                <a:latin typeface="Canva Sans Bold"/>
              </a:rPr>
              <a:t> </a:t>
            </a:r>
            <a:r>
              <a:rPr lang="en-US" sz="2300" dirty="0" err="1">
                <a:solidFill>
                  <a:srgbClr val="000000"/>
                </a:solidFill>
                <a:latin typeface="Canva Sans Bold"/>
              </a:rPr>
              <a:t>menunjukkan</a:t>
            </a:r>
            <a:r>
              <a:rPr lang="en-US" sz="2300" dirty="0">
                <a:solidFill>
                  <a:srgbClr val="000000"/>
                </a:solidFill>
                <a:latin typeface="Canva Sans Bold"/>
              </a:rPr>
              <a:t> interval </a:t>
            </a:r>
            <a:r>
              <a:rPr lang="en-US" sz="2300" dirty="0" err="1">
                <a:solidFill>
                  <a:srgbClr val="000000"/>
                </a:solidFill>
                <a:latin typeface="Canva Sans Bold"/>
              </a:rPr>
              <a:t>prediksi</a:t>
            </a:r>
            <a:r>
              <a:rPr lang="en-US" sz="2300" dirty="0">
                <a:solidFill>
                  <a:srgbClr val="000000"/>
                </a:solidFill>
                <a:latin typeface="Canva Sans Bold"/>
              </a:rPr>
              <a:t> 95% </a:t>
            </a:r>
            <a:r>
              <a:rPr lang="en-US" sz="2300" dirty="0" err="1">
                <a:solidFill>
                  <a:srgbClr val="000000"/>
                </a:solidFill>
                <a:latin typeface="Canva Sans Bold"/>
              </a:rPr>
              <a:t>antara</a:t>
            </a:r>
            <a:r>
              <a:rPr lang="en-US" sz="2300" dirty="0">
                <a:solidFill>
                  <a:srgbClr val="000000"/>
                </a:solidFill>
                <a:latin typeface="Canva Sans Bold"/>
              </a:rPr>
              <a:t> -5.540762 dan 10.31349. </a:t>
            </a:r>
            <a:r>
              <a:rPr lang="en-US" sz="2300" dirty="0" err="1">
                <a:solidFill>
                  <a:srgbClr val="000000"/>
                </a:solidFill>
                <a:latin typeface="Canva Sans Bold"/>
              </a:rPr>
              <a:t>Perlu</a:t>
            </a:r>
            <a:r>
              <a:rPr lang="en-US" sz="2300" dirty="0">
                <a:solidFill>
                  <a:srgbClr val="000000"/>
                </a:solidFill>
                <a:latin typeface="Canva Sans Bold"/>
              </a:rPr>
              <a:t> </a:t>
            </a:r>
            <a:r>
              <a:rPr lang="en-US" sz="2300" dirty="0" err="1">
                <a:solidFill>
                  <a:srgbClr val="000000"/>
                </a:solidFill>
                <a:latin typeface="Canva Sans Bold"/>
              </a:rPr>
              <a:t>diperhatikan</a:t>
            </a:r>
            <a:r>
              <a:rPr lang="en-US" sz="2300" dirty="0">
                <a:solidFill>
                  <a:srgbClr val="000000"/>
                </a:solidFill>
                <a:latin typeface="Canva Sans Bold"/>
              </a:rPr>
              <a:t> </a:t>
            </a:r>
            <a:r>
              <a:rPr lang="en-US" sz="2300" dirty="0" err="1">
                <a:solidFill>
                  <a:srgbClr val="000000"/>
                </a:solidFill>
                <a:latin typeface="Canva Sans Bold"/>
              </a:rPr>
              <a:t>bahwa</a:t>
            </a:r>
            <a:r>
              <a:rPr lang="en-US" sz="2300" dirty="0">
                <a:solidFill>
                  <a:srgbClr val="000000"/>
                </a:solidFill>
                <a:latin typeface="Canva Sans Bold"/>
              </a:rPr>
              <a:t> </a:t>
            </a:r>
            <a:r>
              <a:rPr lang="en-US" sz="2300" dirty="0" err="1">
                <a:solidFill>
                  <a:srgbClr val="000000"/>
                </a:solidFill>
                <a:latin typeface="Canva Sans Bold"/>
              </a:rPr>
              <a:t>karena</a:t>
            </a:r>
            <a:r>
              <a:rPr lang="en-US" sz="2300" dirty="0">
                <a:solidFill>
                  <a:srgbClr val="000000"/>
                </a:solidFill>
                <a:latin typeface="Canva Sans Bold"/>
              </a:rPr>
              <a:t> Kami </a:t>
            </a:r>
            <a:r>
              <a:rPr lang="en-US" sz="2300" dirty="0" err="1">
                <a:solidFill>
                  <a:srgbClr val="000000"/>
                </a:solidFill>
                <a:latin typeface="Canva Sans Bold"/>
              </a:rPr>
              <a:t>menggunakan</a:t>
            </a:r>
            <a:r>
              <a:rPr lang="en-US" sz="2300" dirty="0">
                <a:solidFill>
                  <a:srgbClr val="000000"/>
                </a:solidFill>
                <a:latin typeface="Canva Sans Bold"/>
              </a:rPr>
              <a:t> data yang </a:t>
            </a:r>
            <a:r>
              <a:rPr lang="en-US" sz="2300" dirty="0" err="1">
                <a:solidFill>
                  <a:srgbClr val="000000"/>
                </a:solidFill>
                <a:latin typeface="Canva Sans Bold"/>
              </a:rPr>
              <a:t>sama</a:t>
            </a:r>
            <a:r>
              <a:rPr lang="en-US" sz="2300" dirty="0">
                <a:solidFill>
                  <a:srgbClr val="000000"/>
                </a:solidFill>
                <a:latin typeface="Canva Sans Bold"/>
              </a:rPr>
              <a:t> </a:t>
            </a:r>
            <a:r>
              <a:rPr lang="en-US" sz="2300" dirty="0" err="1">
                <a:solidFill>
                  <a:srgbClr val="000000"/>
                </a:solidFill>
                <a:latin typeface="Canva Sans Bold"/>
              </a:rPr>
              <a:t>untuk</a:t>
            </a:r>
            <a:r>
              <a:rPr lang="en-US" sz="2300" dirty="0">
                <a:solidFill>
                  <a:srgbClr val="000000"/>
                </a:solidFill>
                <a:latin typeface="Canva Sans Bold"/>
              </a:rPr>
              <a:t> </a:t>
            </a:r>
            <a:r>
              <a:rPr lang="en-US" sz="2300" dirty="0" err="1">
                <a:solidFill>
                  <a:srgbClr val="000000"/>
                </a:solidFill>
                <a:latin typeface="Canva Sans Bold"/>
              </a:rPr>
              <a:t>prediksi</a:t>
            </a:r>
            <a:r>
              <a:rPr lang="en-US" sz="2300" dirty="0">
                <a:solidFill>
                  <a:srgbClr val="000000"/>
                </a:solidFill>
                <a:latin typeface="Canva Sans Bold"/>
              </a:rPr>
              <a:t>, </a:t>
            </a:r>
            <a:r>
              <a:rPr lang="en-US" sz="2300" dirty="0" err="1">
                <a:solidFill>
                  <a:srgbClr val="000000"/>
                </a:solidFill>
                <a:latin typeface="Canva Sans Bold"/>
              </a:rPr>
              <a:t>pesan</a:t>
            </a:r>
            <a:r>
              <a:rPr lang="en-US" sz="2300" dirty="0">
                <a:solidFill>
                  <a:srgbClr val="000000"/>
                </a:solidFill>
                <a:latin typeface="Canva Sans Bold"/>
              </a:rPr>
              <a:t> </a:t>
            </a:r>
            <a:r>
              <a:rPr lang="en-US" sz="2300" dirty="0" err="1">
                <a:solidFill>
                  <a:srgbClr val="000000"/>
                </a:solidFill>
                <a:latin typeface="Canva Sans Bold"/>
              </a:rPr>
              <a:t>peringatan</a:t>
            </a:r>
            <a:r>
              <a:rPr lang="en-US" sz="2300" dirty="0">
                <a:solidFill>
                  <a:srgbClr val="000000"/>
                </a:solidFill>
                <a:latin typeface="Canva Sans Bold"/>
              </a:rPr>
              <a:t> </a:t>
            </a:r>
            <a:r>
              <a:rPr lang="en-US" sz="2300" dirty="0" err="1">
                <a:solidFill>
                  <a:srgbClr val="000000"/>
                </a:solidFill>
                <a:latin typeface="Canva Sans Bold"/>
              </a:rPr>
              <a:t>muncul</a:t>
            </a:r>
            <a:r>
              <a:rPr lang="en-US" sz="2300" dirty="0">
                <a:solidFill>
                  <a:srgbClr val="000000"/>
                </a:solidFill>
                <a:latin typeface="Canva Sans Bold"/>
              </a:rPr>
              <a:t> yang </a:t>
            </a:r>
            <a:r>
              <a:rPr lang="en-US" sz="2300" dirty="0" err="1">
                <a:solidFill>
                  <a:srgbClr val="000000"/>
                </a:solidFill>
                <a:latin typeface="Canva Sans Bold"/>
              </a:rPr>
              <a:t>menyatakan</a:t>
            </a:r>
            <a:r>
              <a:rPr lang="en-US" sz="2300" dirty="0">
                <a:solidFill>
                  <a:srgbClr val="000000"/>
                </a:solidFill>
                <a:latin typeface="Canva Sans Bold"/>
              </a:rPr>
              <a:t> </a:t>
            </a:r>
            <a:r>
              <a:rPr lang="en-US" sz="2300" dirty="0" err="1">
                <a:solidFill>
                  <a:srgbClr val="000000"/>
                </a:solidFill>
                <a:latin typeface="Canva Sans Bold"/>
              </a:rPr>
              <a:t>bahwa</a:t>
            </a:r>
            <a:r>
              <a:rPr lang="en-US" sz="2300" dirty="0">
                <a:solidFill>
                  <a:srgbClr val="000000"/>
                </a:solidFill>
                <a:latin typeface="Canva Sans Bold"/>
              </a:rPr>
              <a:t> </a:t>
            </a:r>
            <a:r>
              <a:rPr lang="en-US" sz="2300" dirty="0" err="1">
                <a:solidFill>
                  <a:srgbClr val="000000"/>
                </a:solidFill>
                <a:latin typeface="Canva Sans Bold"/>
              </a:rPr>
              <a:t>prediksi</a:t>
            </a:r>
            <a:r>
              <a:rPr lang="en-US" sz="2300" dirty="0">
                <a:solidFill>
                  <a:srgbClr val="000000"/>
                </a:solidFill>
                <a:latin typeface="Canva Sans Bold"/>
              </a:rPr>
              <a:t> </a:t>
            </a:r>
            <a:r>
              <a:rPr lang="en-US" sz="2300" dirty="0" err="1">
                <a:solidFill>
                  <a:srgbClr val="000000"/>
                </a:solidFill>
                <a:latin typeface="Canva Sans Bold"/>
              </a:rPr>
              <a:t>tersebut</a:t>
            </a:r>
            <a:r>
              <a:rPr lang="en-US" sz="2300" dirty="0">
                <a:solidFill>
                  <a:srgbClr val="000000"/>
                </a:solidFill>
                <a:latin typeface="Canva Sans Bold"/>
              </a:rPr>
              <a:t> </a:t>
            </a:r>
            <a:r>
              <a:rPr lang="en-US" sz="2300" dirty="0" err="1">
                <a:solidFill>
                  <a:srgbClr val="000000"/>
                </a:solidFill>
                <a:latin typeface="Canva Sans Bold"/>
              </a:rPr>
              <a:t>merujuk</a:t>
            </a:r>
            <a:r>
              <a:rPr lang="en-US" sz="2300" dirty="0">
                <a:solidFill>
                  <a:srgbClr val="000000"/>
                </a:solidFill>
                <a:latin typeface="Canva Sans Bold"/>
              </a:rPr>
              <a:t> pada </a:t>
            </a:r>
            <a:r>
              <a:rPr lang="en-US" sz="2300" dirty="0" err="1">
                <a:solidFill>
                  <a:srgbClr val="000000"/>
                </a:solidFill>
                <a:latin typeface="Canva Sans Bold"/>
              </a:rPr>
              <a:t>respons</a:t>
            </a:r>
            <a:r>
              <a:rPr lang="en-US" sz="2300" dirty="0">
                <a:solidFill>
                  <a:srgbClr val="000000"/>
                </a:solidFill>
                <a:latin typeface="Canva Sans Bold"/>
              </a:rPr>
              <a:t> di masa </a:t>
            </a:r>
            <a:r>
              <a:rPr lang="en-US" sz="2300" dirty="0" err="1">
                <a:solidFill>
                  <a:srgbClr val="000000"/>
                </a:solidFill>
                <a:latin typeface="Canva Sans Bold"/>
              </a:rPr>
              <a:t>depan</a:t>
            </a:r>
            <a:r>
              <a:rPr lang="en-US" sz="2300" dirty="0">
                <a:solidFill>
                  <a:srgbClr val="000000"/>
                </a:solidFill>
                <a:latin typeface="Canva Sans Bold"/>
              </a:rPr>
              <a:t> (future responses).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410359" y="9006205"/>
            <a:ext cx="848941" cy="235585"/>
            <a:chOff x="0" y="0"/>
            <a:chExt cx="1131921" cy="314113"/>
          </a:xfrm>
        </p:grpSpPr>
        <p:grpSp>
          <p:nvGrpSpPr>
            <p:cNvPr id="3" name="Group 3"/>
            <p:cNvGrpSpPr/>
            <p:nvPr/>
          </p:nvGrpSpPr>
          <p:grpSpPr>
            <a:xfrm>
              <a:off x="890511" y="106056"/>
              <a:ext cx="241410" cy="102001"/>
              <a:chOff x="0" y="0"/>
              <a:chExt cx="1015946" cy="429260"/>
            </a:xfrm>
          </p:grpSpPr>
          <p:sp>
            <p:nvSpPr>
              <p:cNvPr id="4" name="Freeform 4"/>
              <p:cNvSpPr/>
              <p:nvPr/>
            </p:nvSpPr>
            <p:spPr>
              <a:xfrm>
                <a:off x="0" y="-5080"/>
                <a:ext cx="1015946" cy="434340"/>
              </a:xfrm>
              <a:custGeom>
                <a:avLst/>
                <a:gdLst/>
                <a:ahLst/>
                <a:cxnLst/>
                <a:rect l="l" t="t" r="r" b="b"/>
                <a:pathLst>
                  <a:path w="1015946" h="434340">
                    <a:moveTo>
                      <a:pt x="998166" y="187960"/>
                    </a:moveTo>
                    <a:lnTo>
                      <a:pt x="736546" y="11430"/>
                    </a:lnTo>
                    <a:cubicBezTo>
                      <a:pt x="718766" y="0"/>
                      <a:pt x="695906" y="3810"/>
                      <a:pt x="683206" y="21590"/>
                    </a:cubicBezTo>
                    <a:cubicBezTo>
                      <a:pt x="671776" y="39370"/>
                      <a:pt x="675586" y="62230"/>
                      <a:pt x="693366" y="74930"/>
                    </a:cubicBezTo>
                    <a:lnTo>
                      <a:pt x="852116" y="181610"/>
                    </a:lnTo>
                    <a:lnTo>
                      <a:pt x="0" y="181610"/>
                    </a:lnTo>
                    <a:lnTo>
                      <a:pt x="0" y="257810"/>
                    </a:lnTo>
                    <a:lnTo>
                      <a:pt x="852116" y="257810"/>
                    </a:lnTo>
                    <a:lnTo>
                      <a:pt x="693366" y="364490"/>
                    </a:lnTo>
                    <a:cubicBezTo>
                      <a:pt x="675586" y="375920"/>
                      <a:pt x="671776" y="400050"/>
                      <a:pt x="683206" y="417830"/>
                    </a:cubicBezTo>
                    <a:cubicBezTo>
                      <a:pt x="690826" y="429260"/>
                      <a:pt x="702256" y="434340"/>
                      <a:pt x="714956" y="434340"/>
                    </a:cubicBezTo>
                    <a:cubicBezTo>
                      <a:pt x="722576" y="434340"/>
                      <a:pt x="730196" y="431800"/>
                      <a:pt x="736546" y="427990"/>
                    </a:cubicBezTo>
                    <a:lnTo>
                      <a:pt x="999436" y="251460"/>
                    </a:lnTo>
                    <a:cubicBezTo>
                      <a:pt x="1009596" y="243840"/>
                      <a:pt x="1015946" y="232410"/>
                      <a:pt x="1015946" y="219710"/>
                    </a:cubicBezTo>
                    <a:cubicBezTo>
                      <a:pt x="1015946" y="207010"/>
                      <a:pt x="1009596" y="195580"/>
                      <a:pt x="998166" y="187960"/>
                    </a:cubicBezTo>
                    <a:close/>
                  </a:path>
                </a:pathLst>
              </a:custGeom>
              <a:solidFill>
                <a:srgbClr val="2B4141"/>
              </a:solidFill>
            </p:spPr>
          </p:sp>
        </p:grpSp>
        <p:sp>
          <p:nvSpPr>
            <p:cNvPr id="5" name="TextBox 5"/>
            <p:cNvSpPr txBox="1"/>
            <p:nvPr/>
          </p:nvSpPr>
          <p:spPr>
            <a:xfrm>
              <a:off x="0" y="-28575"/>
              <a:ext cx="788911" cy="342688"/>
            </a:xfrm>
            <a:prstGeom prst="rect">
              <a:avLst/>
            </a:prstGeom>
          </p:spPr>
          <p:txBody>
            <a:bodyPr lIns="0" tIns="0" rIns="0" bIns="0" rtlCol="0" anchor="t">
              <a:spAutoFit/>
            </a:bodyPr>
            <a:lstStyle/>
            <a:p>
              <a:pPr>
                <a:lnSpc>
                  <a:spcPts val="2240"/>
                </a:lnSpc>
              </a:pPr>
              <a:r>
                <a:rPr lang="en-US" sz="1600">
                  <a:solidFill>
                    <a:srgbClr val="2B4141"/>
                  </a:solidFill>
                  <a:latin typeface="Open Sauce"/>
                </a:rPr>
                <a:t>NEXT</a:t>
              </a:r>
            </a:p>
          </p:txBody>
        </p:sp>
      </p:grpSp>
      <p:sp>
        <p:nvSpPr>
          <p:cNvPr id="6" name="AutoShape 6"/>
          <p:cNvSpPr/>
          <p:nvPr/>
        </p:nvSpPr>
        <p:spPr>
          <a:xfrm>
            <a:off x="4052134" y="6445023"/>
            <a:ext cx="10539168" cy="9525"/>
          </a:xfrm>
          <a:prstGeom prst="rect">
            <a:avLst/>
          </a:prstGeom>
          <a:solidFill>
            <a:srgbClr val="2B4141"/>
          </a:solidFill>
        </p:spPr>
      </p:sp>
      <p:sp>
        <p:nvSpPr>
          <p:cNvPr id="7" name="Freeform 7"/>
          <p:cNvSpPr/>
          <p:nvPr/>
        </p:nvSpPr>
        <p:spPr>
          <a:xfrm>
            <a:off x="0" y="6937375"/>
            <a:ext cx="3714302" cy="3349625"/>
          </a:xfrm>
          <a:custGeom>
            <a:avLst/>
            <a:gdLst/>
            <a:ahLst/>
            <a:cxnLst/>
            <a:rect l="l" t="t" r="r" b="b"/>
            <a:pathLst>
              <a:path w="3714302" h="3349625">
                <a:moveTo>
                  <a:pt x="0" y="0"/>
                </a:moveTo>
                <a:lnTo>
                  <a:pt x="3714302" y="0"/>
                </a:lnTo>
                <a:lnTo>
                  <a:pt x="3714302" y="3349625"/>
                </a:lnTo>
                <a:lnTo>
                  <a:pt x="0" y="33496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5813539" y="-147886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a:off x="-1760407" y="-1028700"/>
            <a:ext cx="4231698" cy="4114800"/>
          </a:xfrm>
          <a:custGeom>
            <a:avLst/>
            <a:gdLst/>
            <a:ahLst/>
            <a:cxnLst/>
            <a:rect l="l" t="t" r="r" b="b"/>
            <a:pathLst>
              <a:path w="4231698" h="4114800">
                <a:moveTo>
                  <a:pt x="0" y="0"/>
                </a:moveTo>
                <a:lnTo>
                  <a:pt x="4231698" y="0"/>
                </a:lnTo>
                <a:lnTo>
                  <a:pt x="423169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5813539" y="8999220"/>
            <a:ext cx="344678" cy="259080"/>
          </a:xfrm>
          <a:prstGeom prst="rect">
            <a:avLst/>
          </a:prstGeom>
        </p:spPr>
        <p:txBody>
          <a:bodyPr lIns="0" tIns="0" rIns="0" bIns="0" rtlCol="0" anchor="t">
            <a:spAutoFit/>
          </a:bodyPr>
          <a:lstStyle/>
          <a:p>
            <a:pPr>
              <a:lnSpc>
                <a:spcPts val="2070"/>
              </a:lnSpc>
            </a:pPr>
            <a:r>
              <a:rPr lang="en-US" sz="1800">
                <a:solidFill>
                  <a:srgbClr val="2B4141"/>
                </a:solidFill>
                <a:latin typeface="Open Sauce Bold"/>
              </a:rPr>
              <a:t>02</a:t>
            </a:r>
          </a:p>
        </p:txBody>
      </p:sp>
      <p:sp>
        <p:nvSpPr>
          <p:cNvPr id="11" name="TextBox 11"/>
          <p:cNvSpPr txBox="1"/>
          <p:nvPr/>
        </p:nvSpPr>
        <p:spPr>
          <a:xfrm>
            <a:off x="7386191" y="933450"/>
            <a:ext cx="3515618" cy="927100"/>
          </a:xfrm>
          <a:prstGeom prst="rect">
            <a:avLst/>
          </a:prstGeom>
        </p:spPr>
        <p:txBody>
          <a:bodyPr lIns="0" tIns="0" rIns="0" bIns="0" rtlCol="0" anchor="t">
            <a:spAutoFit/>
          </a:bodyPr>
          <a:lstStyle/>
          <a:p>
            <a:pPr algn="ctr">
              <a:lnSpc>
                <a:spcPts val="7699"/>
              </a:lnSpc>
            </a:pPr>
            <a:r>
              <a:rPr lang="en-US" sz="5499">
                <a:solidFill>
                  <a:srgbClr val="2B4141"/>
                </a:solidFill>
                <a:latin typeface="Canva Sans Bold"/>
              </a:rPr>
              <a:t>ANGGOTA</a:t>
            </a:r>
          </a:p>
        </p:txBody>
      </p:sp>
      <p:sp>
        <p:nvSpPr>
          <p:cNvPr id="12" name="TextBox 12"/>
          <p:cNvSpPr txBox="1"/>
          <p:nvPr/>
        </p:nvSpPr>
        <p:spPr>
          <a:xfrm>
            <a:off x="4262043" y="2569257"/>
            <a:ext cx="10821617" cy="3580765"/>
          </a:xfrm>
          <a:prstGeom prst="rect">
            <a:avLst/>
          </a:prstGeom>
        </p:spPr>
        <p:txBody>
          <a:bodyPr lIns="0" tIns="0" rIns="0" bIns="0" rtlCol="0" anchor="t">
            <a:spAutoFit/>
          </a:bodyPr>
          <a:lstStyle/>
          <a:p>
            <a:pPr marL="734059" lvl="1" indent="-367030" algn="just">
              <a:lnSpc>
                <a:spcPts val="4759"/>
              </a:lnSpc>
              <a:buFont typeface="Arial"/>
              <a:buChar char="•"/>
            </a:pPr>
            <a:r>
              <a:rPr lang="en-US" sz="3399">
                <a:solidFill>
                  <a:srgbClr val="2B4141"/>
                </a:solidFill>
                <a:latin typeface="Canva Sans"/>
              </a:rPr>
              <a:t>Endien Stevani Susarno        - ES000000236</a:t>
            </a:r>
          </a:p>
          <a:p>
            <a:pPr marL="734059" lvl="1" indent="-367030" algn="just">
              <a:lnSpc>
                <a:spcPts val="4759"/>
              </a:lnSpc>
              <a:buFont typeface="Arial"/>
              <a:buChar char="•"/>
            </a:pPr>
            <a:r>
              <a:rPr lang="en-US" sz="3399">
                <a:solidFill>
                  <a:srgbClr val="2B4141"/>
                </a:solidFill>
                <a:latin typeface="Canva Sans"/>
              </a:rPr>
              <a:t>Azelia Safira Satya Yahya     - ES000000235</a:t>
            </a:r>
          </a:p>
          <a:p>
            <a:pPr marL="734059" lvl="1" indent="-367030" algn="just">
              <a:lnSpc>
                <a:spcPts val="4759"/>
              </a:lnSpc>
              <a:buFont typeface="Arial"/>
              <a:buChar char="•"/>
            </a:pPr>
            <a:r>
              <a:rPr lang="en-US" sz="3399">
                <a:solidFill>
                  <a:srgbClr val="2B4141"/>
                </a:solidFill>
                <a:latin typeface="Canva Sans"/>
              </a:rPr>
              <a:t>Aura Aulia Alkhomisi              - ES000000234</a:t>
            </a:r>
          </a:p>
          <a:p>
            <a:pPr marL="734059" lvl="1" indent="-367030" algn="just">
              <a:lnSpc>
                <a:spcPts val="4759"/>
              </a:lnSpc>
              <a:buFont typeface="Arial"/>
              <a:buChar char="•"/>
            </a:pPr>
            <a:r>
              <a:rPr lang="en-US" sz="3399">
                <a:solidFill>
                  <a:srgbClr val="2B4141"/>
                </a:solidFill>
                <a:latin typeface="Canva Sans"/>
              </a:rPr>
              <a:t>Heni Fitriany                             - ES000000242</a:t>
            </a:r>
          </a:p>
          <a:p>
            <a:pPr marL="734059" lvl="1" indent="-367030" algn="just">
              <a:lnSpc>
                <a:spcPts val="4759"/>
              </a:lnSpc>
              <a:buFont typeface="Arial"/>
              <a:buChar char="•"/>
            </a:pPr>
            <a:r>
              <a:rPr lang="en-US" sz="3399">
                <a:solidFill>
                  <a:srgbClr val="2B4141"/>
                </a:solidFill>
                <a:latin typeface="Canva Sans"/>
              </a:rPr>
              <a:t>Lian Wira Manuel Maharaja - 00000075938</a:t>
            </a:r>
          </a:p>
          <a:p>
            <a:pPr marL="734059" lvl="1" indent="-367030" algn="just">
              <a:lnSpc>
                <a:spcPts val="4759"/>
              </a:lnSpc>
              <a:buFont typeface="Arial"/>
              <a:buChar char="•"/>
            </a:pPr>
            <a:r>
              <a:rPr lang="en-US" sz="3399">
                <a:solidFill>
                  <a:srgbClr val="2B4141"/>
                </a:solidFill>
                <a:latin typeface="Canva Sans"/>
              </a:rPr>
              <a:t>Dimas Aji Haritson                  - 00000076403</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60986" y="1472535"/>
            <a:ext cx="10917112" cy="6625450"/>
          </a:xfrm>
          <a:custGeom>
            <a:avLst/>
            <a:gdLst/>
            <a:ahLst/>
            <a:cxnLst/>
            <a:rect l="l" t="t" r="r" b="b"/>
            <a:pathLst>
              <a:path w="10917112" h="6625450">
                <a:moveTo>
                  <a:pt x="0" y="0"/>
                </a:moveTo>
                <a:lnTo>
                  <a:pt x="10917112" y="0"/>
                </a:lnTo>
                <a:lnTo>
                  <a:pt x="10917112" y="6625450"/>
                </a:lnTo>
                <a:lnTo>
                  <a:pt x="0" y="6625450"/>
                </a:lnTo>
                <a:lnTo>
                  <a:pt x="0" y="0"/>
                </a:lnTo>
                <a:close/>
              </a:path>
            </a:pathLst>
          </a:custGeom>
          <a:blipFill>
            <a:blip r:embed="rId2"/>
            <a:stretch>
              <a:fillRect/>
            </a:stretch>
          </a:blipFill>
        </p:spPr>
      </p:sp>
      <p:sp>
        <p:nvSpPr>
          <p:cNvPr id="3" name="TextBox 3"/>
          <p:cNvSpPr txBox="1"/>
          <p:nvPr/>
        </p:nvSpPr>
        <p:spPr>
          <a:xfrm>
            <a:off x="12628391" y="9163050"/>
            <a:ext cx="5191720"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HASIL PREDIKSI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95458" y="3114294"/>
            <a:ext cx="4674763" cy="4015039"/>
          </a:xfrm>
          <a:custGeom>
            <a:avLst/>
            <a:gdLst/>
            <a:ahLst/>
            <a:cxnLst/>
            <a:rect l="l" t="t" r="r" b="b"/>
            <a:pathLst>
              <a:path w="4674763" h="4015039">
                <a:moveTo>
                  <a:pt x="0" y="0"/>
                </a:moveTo>
                <a:lnTo>
                  <a:pt x="4674763" y="0"/>
                </a:lnTo>
                <a:lnTo>
                  <a:pt x="4674763" y="4015039"/>
                </a:lnTo>
                <a:lnTo>
                  <a:pt x="0" y="40150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279305" y="1418929"/>
            <a:ext cx="10882632" cy="3390731"/>
          </a:xfrm>
          <a:custGeom>
            <a:avLst/>
            <a:gdLst/>
            <a:ahLst/>
            <a:cxnLst/>
            <a:rect l="l" t="t" r="r" b="b"/>
            <a:pathLst>
              <a:path w="10882632" h="3390731">
                <a:moveTo>
                  <a:pt x="0" y="0"/>
                </a:moveTo>
                <a:lnTo>
                  <a:pt x="10882631" y="0"/>
                </a:lnTo>
                <a:lnTo>
                  <a:pt x="10882631" y="3390731"/>
                </a:lnTo>
                <a:lnTo>
                  <a:pt x="0" y="3390731"/>
                </a:lnTo>
                <a:lnTo>
                  <a:pt x="0" y="0"/>
                </a:lnTo>
                <a:close/>
              </a:path>
            </a:pathLst>
          </a:custGeom>
          <a:blipFill>
            <a:blip r:embed="rId4"/>
            <a:stretch>
              <a:fillRect/>
            </a:stretch>
          </a:blipFill>
        </p:spPr>
      </p:sp>
      <p:sp>
        <p:nvSpPr>
          <p:cNvPr id="4" name="Freeform 4"/>
          <p:cNvSpPr/>
          <p:nvPr/>
        </p:nvSpPr>
        <p:spPr>
          <a:xfrm>
            <a:off x="7720621" y="4652812"/>
            <a:ext cx="9940827" cy="2066223"/>
          </a:xfrm>
          <a:custGeom>
            <a:avLst/>
            <a:gdLst/>
            <a:ahLst/>
            <a:cxnLst/>
            <a:rect l="l" t="t" r="r" b="b"/>
            <a:pathLst>
              <a:path w="9940827" h="2066223">
                <a:moveTo>
                  <a:pt x="0" y="0"/>
                </a:moveTo>
                <a:lnTo>
                  <a:pt x="9940826" y="0"/>
                </a:lnTo>
                <a:lnTo>
                  <a:pt x="9940826" y="2066222"/>
                </a:lnTo>
                <a:lnTo>
                  <a:pt x="0" y="2066222"/>
                </a:lnTo>
                <a:lnTo>
                  <a:pt x="0" y="0"/>
                </a:lnTo>
                <a:close/>
              </a:path>
            </a:pathLst>
          </a:custGeom>
          <a:blipFill>
            <a:blip r:embed="rId5"/>
            <a:stretch>
              <a:fillRect/>
            </a:stretch>
          </a:blipFill>
        </p:spPr>
      </p:sp>
      <p:sp>
        <p:nvSpPr>
          <p:cNvPr id="5" name="TextBox 5"/>
          <p:cNvSpPr txBox="1"/>
          <p:nvPr/>
        </p:nvSpPr>
        <p:spPr>
          <a:xfrm>
            <a:off x="14588656" y="561198"/>
            <a:ext cx="2956757" cy="467502"/>
          </a:xfrm>
          <a:prstGeom prst="rect">
            <a:avLst/>
          </a:prstGeom>
        </p:spPr>
        <p:txBody>
          <a:bodyPr lIns="0" tIns="0" rIns="0" bIns="0" rtlCol="0" anchor="t">
            <a:spAutoFit/>
          </a:bodyPr>
          <a:lstStyle/>
          <a:p>
            <a:pPr algn="ctr">
              <a:lnSpc>
                <a:spcPts val="3860"/>
              </a:lnSpc>
            </a:pPr>
            <a:r>
              <a:rPr lang="en-US" sz="2757">
                <a:solidFill>
                  <a:srgbClr val="000000"/>
                </a:solidFill>
                <a:latin typeface="Canva Sans Bold"/>
              </a:rPr>
              <a:t>Analisa Dan Hasil</a:t>
            </a:r>
          </a:p>
        </p:txBody>
      </p:sp>
      <p:sp>
        <p:nvSpPr>
          <p:cNvPr id="6" name="TextBox 6"/>
          <p:cNvSpPr txBox="1"/>
          <p:nvPr/>
        </p:nvSpPr>
        <p:spPr>
          <a:xfrm>
            <a:off x="0" y="4548037"/>
            <a:ext cx="1891563" cy="1042779"/>
          </a:xfrm>
          <a:prstGeom prst="rect">
            <a:avLst/>
          </a:prstGeom>
        </p:spPr>
        <p:txBody>
          <a:bodyPr lIns="0" tIns="0" rIns="0" bIns="0" rtlCol="0" anchor="t">
            <a:spAutoFit/>
          </a:bodyPr>
          <a:lstStyle/>
          <a:p>
            <a:pPr algn="ctr">
              <a:lnSpc>
                <a:spcPts val="8660"/>
              </a:lnSpc>
            </a:pPr>
            <a:r>
              <a:rPr lang="en-US" sz="6185">
                <a:solidFill>
                  <a:srgbClr val="000000"/>
                </a:solidFill>
                <a:latin typeface="Canva Sans Bold"/>
              </a:rPr>
              <a:t>4.3.2</a:t>
            </a:r>
          </a:p>
        </p:txBody>
      </p:sp>
      <p:sp>
        <p:nvSpPr>
          <p:cNvPr id="7" name="TextBox 7"/>
          <p:cNvSpPr txBox="1"/>
          <p:nvPr/>
        </p:nvSpPr>
        <p:spPr>
          <a:xfrm>
            <a:off x="0" y="-134373"/>
            <a:ext cx="11740193" cy="887095"/>
          </a:xfrm>
          <a:prstGeom prst="rect">
            <a:avLst/>
          </a:prstGeom>
        </p:spPr>
        <p:txBody>
          <a:bodyPr lIns="0" tIns="0" rIns="0" bIns="0" rtlCol="0" anchor="t">
            <a:spAutoFit/>
          </a:bodyPr>
          <a:lstStyle/>
          <a:p>
            <a:pPr algn="ctr">
              <a:lnSpc>
                <a:spcPts val="7279"/>
              </a:lnSpc>
            </a:pPr>
            <a:r>
              <a:rPr lang="en-US" sz="5199">
                <a:solidFill>
                  <a:srgbClr val="000000"/>
                </a:solidFill>
                <a:latin typeface="Canva Sans Bold"/>
              </a:rPr>
              <a:t>Analisis Chi-square Goodness of Fit</a:t>
            </a:r>
          </a:p>
        </p:txBody>
      </p:sp>
      <p:sp>
        <p:nvSpPr>
          <p:cNvPr id="8" name="TextBox 8"/>
          <p:cNvSpPr txBox="1"/>
          <p:nvPr/>
        </p:nvSpPr>
        <p:spPr>
          <a:xfrm>
            <a:off x="1556476" y="6623784"/>
            <a:ext cx="14510559" cy="3492791"/>
          </a:xfrm>
          <a:prstGeom prst="rect">
            <a:avLst/>
          </a:prstGeom>
        </p:spPr>
        <p:txBody>
          <a:bodyPr lIns="0" tIns="0" rIns="0" bIns="0" rtlCol="0" anchor="t">
            <a:spAutoFit/>
          </a:bodyPr>
          <a:lstStyle/>
          <a:p>
            <a:pPr>
              <a:lnSpc>
                <a:spcPts val="3413"/>
              </a:lnSpc>
              <a:spcBef>
                <a:spcPct val="0"/>
              </a:spcBef>
            </a:pPr>
            <a:r>
              <a:rPr lang="en-US" sz="2438">
                <a:solidFill>
                  <a:srgbClr val="000000"/>
                </a:solidFill>
                <a:latin typeface="Times New Roman Bold"/>
              </a:rPr>
              <a:t>Berdasarkan hasil uji Chi-square dengan statistik uji Pearson's Chi-squared test, dengan derajat kebebasan (df) sebesar 9 dan p-value sebesar 0,2133, kita dapat menyimpulkan: </a:t>
            </a:r>
          </a:p>
          <a:p>
            <a:pPr>
              <a:lnSpc>
                <a:spcPts val="3413"/>
              </a:lnSpc>
              <a:spcBef>
                <a:spcPct val="0"/>
              </a:spcBef>
            </a:pPr>
            <a:r>
              <a:rPr lang="en-US" sz="2438">
                <a:solidFill>
                  <a:srgbClr val="000000"/>
                </a:solidFill>
                <a:latin typeface="Times New Roman Bold"/>
              </a:rPr>
              <a:t>H0 (Hipotesis Nol): Tidak ada hubungan yang signifikan antara tingkat pendidikan dan jumlah pengangguran. Ha (Hipotesis Alternatif): Terdapat hubungan yang signifikan antara tingkat pendidikan dan jumlah pengangguran. </a:t>
            </a:r>
          </a:p>
          <a:p>
            <a:pPr>
              <a:lnSpc>
                <a:spcPts val="3413"/>
              </a:lnSpc>
              <a:spcBef>
                <a:spcPct val="0"/>
              </a:spcBef>
            </a:pPr>
            <a:r>
              <a:rPr lang="en-US" sz="2438">
                <a:solidFill>
                  <a:srgbClr val="000000"/>
                </a:solidFill>
                <a:latin typeface="Times New Roman Bold"/>
              </a:rPr>
              <a:t>              Karena p-value (0,2133) lebih besar dari tingkat signifikansi yang umum digunakan (misalnya 0,05), kita tidak memiliki cukup bukti untuk menolak H0. Artinya, berdasarkan data yang ada, tidak ada bukti yang cukup untuk menyatakan bahwa ada hubungan yang signifikan antara tingkat pendidikan dan jumlah pengangguran. </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CF5"/>
        </a:solidFill>
        <a:effectLst/>
      </p:bgPr>
    </p:bg>
    <p:spTree>
      <p:nvGrpSpPr>
        <p:cNvPr id="1" name=""/>
        <p:cNvGrpSpPr/>
        <p:nvPr/>
      </p:nvGrpSpPr>
      <p:grpSpPr>
        <a:xfrm>
          <a:off x="0" y="0"/>
          <a:ext cx="0" cy="0"/>
          <a:chOff x="0" y="0"/>
          <a:chExt cx="0" cy="0"/>
        </a:xfrm>
      </p:grpSpPr>
      <p:sp>
        <p:nvSpPr>
          <p:cNvPr id="2" name="AutoShape 2"/>
          <p:cNvSpPr/>
          <p:nvPr/>
        </p:nvSpPr>
        <p:spPr>
          <a:xfrm>
            <a:off x="0" y="0"/>
            <a:ext cx="8061007" cy="10287000"/>
          </a:xfrm>
          <a:prstGeom prst="rect">
            <a:avLst/>
          </a:prstGeom>
          <a:solidFill>
            <a:srgbClr val="2B4141"/>
          </a:solidFill>
        </p:spPr>
      </p:sp>
      <p:sp>
        <p:nvSpPr>
          <p:cNvPr id="3" name="TextBox 3"/>
          <p:cNvSpPr txBox="1"/>
          <p:nvPr/>
        </p:nvSpPr>
        <p:spPr>
          <a:xfrm>
            <a:off x="873484" y="4562475"/>
            <a:ext cx="6314040" cy="1152525"/>
          </a:xfrm>
          <a:prstGeom prst="rect">
            <a:avLst/>
          </a:prstGeom>
        </p:spPr>
        <p:txBody>
          <a:bodyPr lIns="0" tIns="0" rIns="0" bIns="0" rtlCol="0" anchor="t">
            <a:spAutoFit/>
          </a:bodyPr>
          <a:lstStyle/>
          <a:p>
            <a:pPr algn="ctr">
              <a:lnSpc>
                <a:spcPts val="9000"/>
              </a:lnSpc>
            </a:pPr>
            <a:r>
              <a:rPr lang="en-US" sz="7500">
                <a:solidFill>
                  <a:srgbClr val="FFFFFF"/>
                </a:solidFill>
                <a:latin typeface="Poppins Bold Bold Italics"/>
              </a:rPr>
              <a:t>Kesimpulan</a:t>
            </a:r>
          </a:p>
        </p:txBody>
      </p:sp>
      <p:grpSp>
        <p:nvGrpSpPr>
          <p:cNvPr id="4" name="Group 4"/>
          <p:cNvGrpSpPr/>
          <p:nvPr/>
        </p:nvGrpSpPr>
        <p:grpSpPr>
          <a:xfrm>
            <a:off x="9144000" y="2275333"/>
            <a:ext cx="7694332" cy="5736334"/>
            <a:chOff x="0" y="0"/>
            <a:chExt cx="10259109" cy="7648445"/>
          </a:xfrm>
        </p:grpSpPr>
        <p:sp>
          <p:nvSpPr>
            <p:cNvPr id="5" name="TextBox 5"/>
            <p:cNvSpPr txBox="1"/>
            <p:nvPr/>
          </p:nvSpPr>
          <p:spPr>
            <a:xfrm>
              <a:off x="0" y="-28575"/>
              <a:ext cx="10259109" cy="1029070"/>
            </a:xfrm>
            <a:prstGeom prst="rect">
              <a:avLst/>
            </a:prstGeom>
          </p:spPr>
          <p:txBody>
            <a:bodyPr lIns="0" tIns="0" rIns="0" bIns="0" rtlCol="0" anchor="t">
              <a:spAutoFit/>
            </a:bodyPr>
            <a:lstStyle/>
            <a:p>
              <a:pPr>
                <a:lnSpc>
                  <a:spcPts val="3120"/>
                </a:lnSpc>
              </a:pPr>
              <a:r>
                <a:rPr lang="en-US" sz="2400">
                  <a:solidFill>
                    <a:srgbClr val="000000"/>
                  </a:solidFill>
                  <a:latin typeface="Poppins Medium Italics"/>
                </a:rPr>
                <a:t>Dari hasil analisa yang telah dilakukan, maka dapat diambil kesimpulan sebagai berikut:</a:t>
              </a:r>
            </a:p>
          </p:txBody>
        </p:sp>
        <p:sp>
          <p:nvSpPr>
            <p:cNvPr id="6" name="TextBox 6"/>
            <p:cNvSpPr txBox="1"/>
            <p:nvPr/>
          </p:nvSpPr>
          <p:spPr>
            <a:xfrm>
              <a:off x="0" y="1993981"/>
              <a:ext cx="10259109" cy="2590773"/>
            </a:xfrm>
            <a:prstGeom prst="rect">
              <a:avLst/>
            </a:prstGeom>
          </p:spPr>
          <p:txBody>
            <a:bodyPr lIns="0" tIns="0" rIns="0" bIns="0" rtlCol="0" anchor="t">
              <a:spAutoFit/>
            </a:bodyPr>
            <a:lstStyle/>
            <a:p>
              <a:pPr marL="518160" lvl="1" indent="-259080">
                <a:lnSpc>
                  <a:spcPts val="3120"/>
                </a:lnSpc>
                <a:buFont typeface="Arial"/>
                <a:buChar char="•"/>
              </a:pPr>
              <a:r>
                <a:rPr lang="en-US" sz="2400">
                  <a:solidFill>
                    <a:srgbClr val="000000"/>
                  </a:solidFill>
                  <a:latin typeface="Poppins Medium Italics"/>
                </a:rPr>
                <a:t>Berdasarkan uji chi-square, tidak terdapat cukup bukti statistik untuk menyimpulkan adanya hubungan antara tingkat pendidikan dan jumlah pengangguran di wilayah Jakarta.</a:t>
              </a:r>
            </a:p>
          </p:txBody>
        </p:sp>
        <p:sp>
          <p:nvSpPr>
            <p:cNvPr id="7" name="TextBox 7"/>
            <p:cNvSpPr txBox="1"/>
            <p:nvPr/>
          </p:nvSpPr>
          <p:spPr>
            <a:xfrm>
              <a:off x="0" y="5578240"/>
              <a:ext cx="10259109" cy="2070206"/>
            </a:xfrm>
            <a:prstGeom prst="rect">
              <a:avLst/>
            </a:prstGeom>
          </p:spPr>
          <p:txBody>
            <a:bodyPr lIns="0" tIns="0" rIns="0" bIns="0" rtlCol="0" anchor="t">
              <a:spAutoFit/>
            </a:bodyPr>
            <a:lstStyle/>
            <a:p>
              <a:pPr marL="518160" lvl="1" indent="-259080">
                <a:lnSpc>
                  <a:spcPts val="3120"/>
                </a:lnSpc>
                <a:buFont typeface="Arial"/>
                <a:buChar char="•"/>
              </a:pPr>
              <a:r>
                <a:rPr lang="en-US" sz="2400">
                  <a:solidFill>
                    <a:srgbClr val="000000"/>
                  </a:solidFill>
                  <a:latin typeface="Poppins Medium Italics"/>
                </a:rPr>
                <a:t>Uji chi-square menunjukkan bahwa tidak ada perbedaan signifikan dalam jumlah pengangguran antara kelompok tingkat pendidikan yang berbeda.</a:t>
              </a:r>
            </a:p>
          </p:txBody>
        </p:sp>
      </p:grpSp>
      <p:sp>
        <p:nvSpPr>
          <p:cNvPr id="8" name="AutoShape 8"/>
          <p:cNvSpPr/>
          <p:nvPr/>
        </p:nvSpPr>
        <p:spPr>
          <a:xfrm>
            <a:off x="16417363" y="9239250"/>
            <a:ext cx="841937"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CF5"/>
        </a:solidFill>
        <a:effectLst/>
      </p:bgPr>
    </p:bg>
    <p:spTree>
      <p:nvGrpSpPr>
        <p:cNvPr id="1" name=""/>
        <p:cNvGrpSpPr/>
        <p:nvPr/>
      </p:nvGrpSpPr>
      <p:grpSpPr>
        <a:xfrm>
          <a:off x="0" y="0"/>
          <a:ext cx="0" cy="0"/>
          <a:chOff x="0" y="0"/>
          <a:chExt cx="0" cy="0"/>
        </a:xfrm>
      </p:grpSpPr>
      <p:sp>
        <p:nvSpPr>
          <p:cNvPr id="2" name="AutoShape 2"/>
          <p:cNvSpPr/>
          <p:nvPr/>
        </p:nvSpPr>
        <p:spPr>
          <a:xfrm>
            <a:off x="0" y="0"/>
            <a:ext cx="8061007" cy="10287000"/>
          </a:xfrm>
          <a:prstGeom prst="rect">
            <a:avLst/>
          </a:prstGeom>
          <a:solidFill>
            <a:srgbClr val="2B4141"/>
          </a:solidFill>
        </p:spPr>
      </p:sp>
      <p:sp>
        <p:nvSpPr>
          <p:cNvPr id="3" name="TextBox 3"/>
          <p:cNvSpPr txBox="1"/>
          <p:nvPr/>
        </p:nvSpPr>
        <p:spPr>
          <a:xfrm>
            <a:off x="873484" y="4562475"/>
            <a:ext cx="6314040" cy="1152525"/>
          </a:xfrm>
          <a:prstGeom prst="rect">
            <a:avLst/>
          </a:prstGeom>
        </p:spPr>
        <p:txBody>
          <a:bodyPr lIns="0" tIns="0" rIns="0" bIns="0" rtlCol="0" anchor="t">
            <a:spAutoFit/>
          </a:bodyPr>
          <a:lstStyle/>
          <a:p>
            <a:pPr algn="ctr">
              <a:lnSpc>
                <a:spcPts val="9000"/>
              </a:lnSpc>
            </a:pPr>
            <a:r>
              <a:rPr lang="en-US" sz="7500">
                <a:solidFill>
                  <a:srgbClr val="FFFFFF"/>
                </a:solidFill>
                <a:latin typeface="Poppins Bold Bold Italics"/>
              </a:rPr>
              <a:t>SARAN</a:t>
            </a:r>
          </a:p>
        </p:txBody>
      </p:sp>
      <p:grpSp>
        <p:nvGrpSpPr>
          <p:cNvPr id="4" name="Group 4"/>
          <p:cNvGrpSpPr/>
          <p:nvPr/>
        </p:nvGrpSpPr>
        <p:grpSpPr>
          <a:xfrm>
            <a:off x="9144000" y="1291014"/>
            <a:ext cx="7694332" cy="6561972"/>
            <a:chOff x="0" y="0"/>
            <a:chExt cx="10259109" cy="8749296"/>
          </a:xfrm>
        </p:grpSpPr>
        <p:sp>
          <p:nvSpPr>
            <p:cNvPr id="5" name="TextBox 5"/>
            <p:cNvSpPr txBox="1"/>
            <p:nvPr/>
          </p:nvSpPr>
          <p:spPr>
            <a:xfrm>
              <a:off x="0" y="-28575"/>
              <a:ext cx="10259109" cy="4152477"/>
            </a:xfrm>
            <a:prstGeom prst="rect">
              <a:avLst/>
            </a:prstGeom>
          </p:spPr>
          <p:txBody>
            <a:bodyPr lIns="0" tIns="0" rIns="0" bIns="0" rtlCol="0" anchor="t">
              <a:spAutoFit/>
            </a:bodyPr>
            <a:lstStyle/>
            <a:p>
              <a:pPr marL="518160" lvl="1" indent="-259080">
                <a:lnSpc>
                  <a:spcPts val="3120"/>
                </a:lnSpc>
                <a:buFont typeface="Arial"/>
                <a:buChar char="•"/>
              </a:pPr>
              <a:r>
                <a:rPr lang="en-US" sz="2400">
                  <a:solidFill>
                    <a:srgbClr val="000000"/>
                  </a:solidFill>
                  <a:latin typeface="Poppins Medium Italics"/>
                </a:rPr>
                <a:t>Perlu dilakukan penelitian lanjutan dengan metode dan pendekatan yang berbeda untuk mengevaluasi hubungan antara tingkat pendidikan dan jumlah pengangguran di wilayah Jakarta. Dapat dipertimbangkan menggunakan analisis regresi atau pendekatan lainnya untuk memperoleh pemahaman yang lebih komprehensif.</a:t>
              </a:r>
            </a:p>
          </p:txBody>
        </p:sp>
        <p:sp>
          <p:nvSpPr>
            <p:cNvPr id="6" name="TextBox 6"/>
            <p:cNvSpPr txBox="1"/>
            <p:nvPr/>
          </p:nvSpPr>
          <p:spPr>
            <a:xfrm>
              <a:off x="0" y="5117387"/>
              <a:ext cx="10259109" cy="3631909"/>
            </a:xfrm>
            <a:prstGeom prst="rect">
              <a:avLst/>
            </a:prstGeom>
          </p:spPr>
          <p:txBody>
            <a:bodyPr lIns="0" tIns="0" rIns="0" bIns="0" rtlCol="0" anchor="t">
              <a:spAutoFit/>
            </a:bodyPr>
            <a:lstStyle/>
            <a:p>
              <a:pPr marL="518160" lvl="1" indent="-259080">
                <a:lnSpc>
                  <a:spcPts val="3120"/>
                </a:lnSpc>
                <a:buFont typeface="Arial"/>
                <a:buChar char="•"/>
              </a:pPr>
              <a:r>
                <a:rPr lang="en-US" sz="2400">
                  <a:solidFill>
                    <a:srgbClr val="000000"/>
                  </a:solidFill>
                  <a:latin typeface="Poppins Medium Italics"/>
                </a:rPr>
                <a:t>Perlu juga dilakukan pemantauan dan evaluasi terus-menerus terhadap kebijakan dan program-program yang telah diimplementasikan untuk mengatasi masalah pengangguran di wilayah Jakarta, guna menentukan keberhasilan dan melakukan perbaikan jika diperlukan.</a:t>
              </a:r>
            </a:p>
          </p:txBody>
        </p:sp>
      </p:grpSp>
      <p:sp>
        <p:nvSpPr>
          <p:cNvPr id="7" name="AutoShape 7"/>
          <p:cNvSpPr/>
          <p:nvPr/>
        </p:nvSpPr>
        <p:spPr>
          <a:xfrm>
            <a:off x="16417363" y="9239250"/>
            <a:ext cx="841937"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CF5"/>
        </a:solidFill>
        <a:effectLst/>
      </p:bgPr>
    </p:bg>
    <p:spTree>
      <p:nvGrpSpPr>
        <p:cNvPr id="1" name=""/>
        <p:cNvGrpSpPr/>
        <p:nvPr/>
      </p:nvGrpSpPr>
      <p:grpSpPr>
        <a:xfrm>
          <a:off x="0" y="0"/>
          <a:ext cx="0" cy="0"/>
          <a:chOff x="0" y="0"/>
          <a:chExt cx="0" cy="0"/>
        </a:xfrm>
      </p:grpSpPr>
      <p:sp>
        <p:nvSpPr>
          <p:cNvPr id="2" name="AutoShape 2"/>
          <p:cNvSpPr/>
          <p:nvPr/>
        </p:nvSpPr>
        <p:spPr>
          <a:xfrm>
            <a:off x="0" y="0"/>
            <a:ext cx="8061132" cy="10287000"/>
          </a:xfrm>
          <a:prstGeom prst="rect">
            <a:avLst/>
          </a:prstGeom>
          <a:solidFill>
            <a:srgbClr val="2B4141"/>
          </a:solidFill>
        </p:spPr>
      </p:sp>
      <p:sp>
        <p:nvSpPr>
          <p:cNvPr id="3" name="TextBox 3"/>
          <p:cNvSpPr txBox="1"/>
          <p:nvPr/>
        </p:nvSpPr>
        <p:spPr>
          <a:xfrm>
            <a:off x="873546" y="4562475"/>
            <a:ext cx="6314040" cy="1152525"/>
          </a:xfrm>
          <a:prstGeom prst="rect">
            <a:avLst/>
          </a:prstGeom>
        </p:spPr>
        <p:txBody>
          <a:bodyPr lIns="0" tIns="0" rIns="0" bIns="0" rtlCol="0" anchor="t">
            <a:spAutoFit/>
          </a:bodyPr>
          <a:lstStyle/>
          <a:p>
            <a:pPr algn="ctr">
              <a:lnSpc>
                <a:spcPts val="9000"/>
              </a:lnSpc>
            </a:pPr>
            <a:r>
              <a:rPr lang="en-US" sz="7500">
                <a:solidFill>
                  <a:srgbClr val="FFFFFF"/>
                </a:solidFill>
                <a:latin typeface="Poppins Bold Bold Italics"/>
              </a:rPr>
              <a:t>Saran</a:t>
            </a:r>
          </a:p>
        </p:txBody>
      </p:sp>
      <p:grpSp>
        <p:nvGrpSpPr>
          <p:cNvPr id="4" name="Group 4"/>
          <p:cNvGrpSpPr/>
          <p:nvPr/>
        </p:nvGrpSpPr>
        <p:grpSpPr>
          <a:xfrm>
            <a:off x="9144000" y="691822"/>
            <a:ext cx="8115300" cy="6952398"/>
            <a:chOff x="0" y="0"/>
            <a:chExt cx="10820400" cy="9269863"/>
          </a:xfrm>
        </p:grpSpPr>
        <p:sp>
          <p:nvSpPr>
            <p:cNvPr id="5" name="TextBox 5"/>
            <p:cNvSpPr txBox="1"/>
            <p:nvPr/>
          </p:nvSpPr>
          <p:spPr>
            <a:xfrm>
              <a:off x="0" y="-28575"/>
              <a:ext cx="10820400" cy="5714180"/>
            </a:xfrm>
            <a:prstGeom prst="rect">
              <a:avLst/>
            </a:prstGeom>
          </p:spPr>
          <p:txBody>
            <a:bodyPr lIns="0" tIns="0" rIns="0" bIns="0" rtlCol="0" anchor="t">
              <a:spAutoFit/>
            </a:bodyPr>
            <a:lstStyle/>
            <a:p>
              <a:pPr marL="518160" lvl="1" indent="-259080">
                <a:lnSpc>
                  <a:spcPts val="3120"/>
                </a:lnSpc>
                <a:buFont typeface="Arial"/>
                <a:buChar char="•"/>
              </a:pPr>
              <a:r>
                <a:rPr lang="en-US" sz="2400">
                  <a:solidFill>
                    <a:srgbClr val="000000"/>
                  </a:solidFill>
                  <a:latin typeface="Poppins Medium Italics"/>
                </a:rPr>
                <a:t>Diperlukan analisis lebih mendalam terhadap faktor lain yang dapat berkontribusi terhadap tingkat pengangguran di wilayah Jakarta. </a:t>
              </a:r>
            </a:p>
            <a:p>
              <a:pPr marL="1036320" lvl="2" indent="-345440">
                <a:lnSpc>
                  <a:spcPts val="3120"/>
                </a:lnSpc>
                <a:buFont typeface="Arial"/>
                <a:buChar char="⚬"/>
              </a:pPr>
              <a:r>
                <a:rPr lang="en-US" sz="2400">
                  <a:solidFill>
                    <a:srgbClr val="000000"/>
                  </a:solidFill>
                  <a:latin typeface="Poppins Medium Italics"/>
                </a:rPr>
                <a:t>Faktor lain yang berpengaruh, seperti kondisi ekonomi, pasar kerja, kebijakan pemerintah, dan faktor demografi.</a:t>
              </a:r>
            </a:p>
            <a:p>
              <a:pPr marL="1036320" lvl="2" indent="-345440">
                <a:lnSpc>
                  <a:spcPts val="3120"/>
                </a:lnSpc>
                <a:buFont typeface="Arial"/>
                <a:buChar char="⚬"/>
              </a:pPr>
              <a:r>
                <a:rPr lang="en-US" sz="2400">
                  <a:solidFill>
                    <a:srgbClr val="000000"/>
                  </a:solidFill>
                  <a:latin typeface="Poppins Medium Italics"/>
                </a:rPr>
                <a:t>Hal tersebut dapat membantu merumuskan kebijakan yang tepat untuk mengurangi pengangguran dan meningkatkan kesempatan kerja</a:t>
              </a:r>
            </a:p>
            <a:p>
              <a:pPr>
                <a:lnSpc>
                  <a:spcPts val="3120"/>
                </a:lnSpc>
              </a:pPr>
              <a:endParaRPr lang="en-US" sz="2400">
                <a:solidFill>
                  <a:srgbClr val="000000"/>
                </a:solidFill>
                <a:latin typeface="Poppins Medium Italics"/>
              </a:endParaRPr>
            </a:p>
          </p:txBody>
        </p:sp>
        <p:sp>
          <p:nvSpPr>
            <p:cNvPr id="6" name="TextBox 6"/>
            <p:cNvSpPr txBox="1"/>
            <p:nvPr/>
          </p:nvSpPr>
          <p:spPr>
            <a:xfrm>
              <a:off x="0" y="6679090"/>
              <a:ext cx="10820400" cy="2590773"/>
            </a:xfrm>
            <a:prstGeom prst="rect">
              <a:avLst/>
            </a:prstGeom>
          </p:spPr>
          <p:txBody>
            <a:bodyPr lIns="0" tIns="0" rIns="0" bIns="0" rtlCol="0" anchor="t">
              <a:spAutoFit/>
            </a:bodyPr>
            <a:lstStyle/>
            <a:p>
              <a:pPr marL="518160" lvl="1" indent="-259080">
                <a:lnSpc>
                  <a:spcPts val="3120"/>
                </a:lnSpc>
                <a:buFont typeface="Arial"/>
                <a:buChar char="•"/>
              </a:pPr>
              <a:r>
                <a:rPr lang="en-US" sz="2400">
                  <a:solidFill>
                    <a:srgbClr val="000000"/>
                  </a:solidFill>
                  <a:latin typeface="Poppins Medium Italics"/>
                </a:rPr>
                <a:t>Saran untuk penelitian masa depan adalah mempertimbangkan penggunaan data yang lebih mutakhir dan luas dalam mengkaji hubungan antara tingkat pendidikan dan jumlah pengangguran di wilayah Jakarta.</a:t>
              </a:r>
            </a:p>
          </p:txBody>
        </p:sp>
      </p:grpSp>
      <p:sp>
        <p:nvSpPr>
          <p:cNvPr id="7" name="AutoShape 7"/>
          <p:cNvSpPr/>
          <p:nvPr/>
        </p:nvSpPr>
        <p:spPr>
          <a:xfrm>
            <a:off x="16417363" y="9239250"/>
            <a:ext cx="841937" cy="0"/>
          </a:xfrm>
          <a:prstGeom prst="line">
            <a:avLst/>
          </a:prstGeom>
          <a:ln w="38100" cap="flat">
            <a:solidFill>
              <a:srgbClr val="000000"/>
            </a:solidFill>
            <a:prstDash val="solid"/>
            <a:headEnd type="none" w="sm" len="sm"/>
            <a:tailEnd type="none" w="sm" len="sm"/>
          </a:ln>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34749" y="7586772"/>
            <a:ext cx="4790916" cy="4114800"/>
          </a:xfrm>
          <a:custGeom>
            <a:avLst/>
            <a:gdLst/>
            <a:ahLst/>
            <a:cxnLst/>
            <a:rect l="l" t="t" r="r" b="b"/>
            <a:pathLst>
              <a:path w="4790916" h="4114800">
                <a:moveTo>
                  <a:pt x="0" y="0"/>
                </a:moveTo>
                <a:lnTo>
                  <a:pt x="4790916" y="0"/>
                </a:lnTo>
                <a:lnTo>
                  <a:pt x="479091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892184" y="-803767"/>
            <a:ext cx="3374661" cy="3508626"/>
          </a:xfrm>
          <a:custGeom>
            <a:avLst/>
            <a:gdLst/>
            <a:ahLst/>
            <a:cxnLst/>
            <a:rect l="l" t="t" r="r" b="b"/>
            <a:pathLst>
              <a:path w="3374661" h="3508626">
                <a:moveTo>
                  <a:pt x="0" y="0"/>
                </a:moveTo>
                <a:lnTo>
                  <a:pt x="3374661" y="0"/>
                </a:lnTo>
                <a:lnTo>
                  <a:pt x="3374661" y="3508626"/>
                </a:lnTo>
                <a:lnTo>
                  <a:pt x="0" y="3508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183207" y="1057275"/>
            <a:ext cx="4403800" cy="1035050"/>
          </a:xfrm>
          <a:prstGeom prst="rect">
            <a:avLst/>
          </a:prstGeom>
        </p:spPr>
        <p:txBody>
          <a:bodyPr lIns="0" tIns="0" rIns="0" bIns="0" rtlCol="0" anchor="t">
            <a:spAutoFit/>
          </a:bodyPr>
          <a:lstStyle/>
          <a:p>
            <a:pPr>
              <a:lnSpc>
                <a:spcPts val="8049"/>
              </a:lnSpc>
            </a:pPr>
            <a:r>
              <a:rPr lang="en-US" sz="6999">
                <a:solidFill>
                  <a:srgbClr val="2B4141"/>
                </a:solidFill>
                <a:latin typeface="Inria Serif Bold"/>
              </a:rPr>
              <a:t>Referensi</a:t>
            </a:r>
          </a:p>
        </p:txBody>
      </p:sp>
      <p:sp>
        <p:nvSpPr>
          <p:cNvPr id="5" name="TextBox 5"/>
          <p:cNvSpPr txBox="1"/>
          <p:nvPr/>
        </p:nvSpPr>
        <p:spPr>
          <a:xfrm>
            <a:off x="0" y="2647709"/>
            <a:ext cx="18288000" cy="4394200"/>
          </a:xfrm>
          <a:prstGeom prst="rect">
            <a:avLst/>
          </a:prstGeom>
        </p:spPr>
        <p:txBody>
          <a:bodyPr lIns="0" tIns="0" rIns="0" bIns="0" rtlCol="0" anchor="t">
            <a:spAutoFit/>
          </a:bodyPr>
          <a:lstStyle/>
          <a:p>
            <a:pPr marL="669291" lvl="1" indent="-334646">
              <a:lnSpc>
                <a:spcPts val="4340"/>
              </a:lnSpc>
              <a:buFont typeface="Arial"/>
              <a:buChar char="•"/>
            </a:pPr>
            <a:r>
              <a:rPr lang="en-US" sz="3100">
                <a:solidFill>
                  <a:srgbClr val="2B4141"/>
                </a:solidFill>
                <a:latin typeface="Canva Sans"/>
              </a:rPr>
              <a:t>https://databoks.katadata.co.id/datapublish/2020/03/20/jumlah-penduduk-dki-jakarta-berdasarkan-usia</a:t>
            </a:r>
          </a:p>
          <a:p>
            <a:pPr marL="669291" lvl="1" indent="-334646">
              <a:lnSpc>
                <a:spcPts val="4340"/>
              </a:lnSpc>
              <a:buFont typeface="Arial"/>
              <a:buChar char="•"/>
            </a:pPr>
            <a:r>
              <a:rPr lang="en-US" sz="3100">
                <a:solidFill>
                  <a:srgbClr val="2B4141"/>
                </a:solidFill>
                <a:latin typeface="Canva Sans"/>
              </a:rPr>
              <a:t>https://megapolitan.kompas.com/read/2019/03/18/13520361/bps-pengangguran-di-dki-naik-pada-2018?page=all</a:t>
            </a:r>
          </a:p>
          <a:p>
            <a:pPr marL="669291" lvl="1" indent="-334646">
              <a:lnSpc>
                <a:spcPts val="4340"/>
              </a:lnSpc>
              <a:buFont typeface="Arial"/>
              <a:buChar char="•"/>
            </a:pPr>
            <a:r>
              <a:rPr lang="en-US" sz="3100">
                <a:solidFill>
                  <a:srgbClr val="2B4141"/>
                </a:solidFill>
                <a:latin typeface="Canva Sans"/>
              </a:rPr>
              <a:t>Kamaluddin, Rustian. (1999). Pengantar Ekonomi Pembangunan. Lembaga Penerbit Fakultas Ekonomi Universitas Indonesia.</a:t>
            </a:r>
          </a:p>
          <a:p>
            <a:pPr marL="690881" lvl="1" indent="-345440">
              <a:lnSpc>
                <a:spcPts val="4480"/>
              </a:lnSpc>
              <a:buFont typeface="Arial"/>
              <a:buChar char="•"/>
            </a:pPr>
            <a:endParaRPr lang="en-US" sz="3100">
              <a:solidFill>
                <a:srgbClr val="2B4141"/>
              </a:solidFill>
              <a:latin typeface="Canva Sans"/>
            </a:endParaRPr>
          </a:p>
          <a:p>
            <a:pPr algn="ctr">
              <a:lnSpc>
                <a:spcPts val="4759"/>
              </a:lnSpc>
            </a:pPr>
            <a:endParaRPr lang="en-US" sz="3100">
              <a:solidFill>
                <a:srgbClr val="2B4141"/>
              </a:solidFill>
              <a:latin typeface="Canva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872180" y="7458182"/>
            <a:ext cx="4231698" cy="4114800"/>
          </a:xfrm>
          <a:custGeom>
            <a:avLst/>
            <a:gdLst/>
            <a:ahLst/>
            <a:cxnLst/>
            <a:rect l="l" t="t" r="r" b="b"/>
            <a:pathLst>
              <a:path w="4231698" h="4114800">
                <a:moveTo>
                  <a:pt x="0" y="0"/>
                </a:moveTo>
                <a:lnTo>
                  <a:pt x="4231698" y="0"/>
                </a:lnTo>
                <a:lnTo>
                  <a:pt x="423169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60296" y="-1318129"/>
            <a:ext cx="4377447" cy="4114800"/>
          </a:xfrm>
          <a:custGeom>
            <a:avLst/>
            <a:gdLst/>
            <a:ahLst/>
            <a:cxnLst/>
            <a:rect l="l" t="t" r="r" b="b"/>
            <a:pathLst>
              <a:path w="4377447" h="4114800">
                <a:moveTo>
                  <a:pt x="0" y="0"/>
                </a:moveTo>
                <a:lnTo>
                  <a:pt x="4377447" y="0"/>
                </a:lnTo>
                <a:lnTo>
                  <a:pt x="4377447"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394766" y="4316413"/>
            <a:ext cx="9498469" cy="1701800"/>
          </a:xfrm>
          <a:prstGeom prst="rect">
            <a:avLst/>
          </a:prstGeom>
        </p:spPr>
        <p:txBody>
          <a:bodyPr lIns="0" tIns="0" rIns="0" bIns="0" rtlCol="0" anchor="t">
            <a:spAutoFit/>
          </a:bodyPr>
          <a:lstStyle/>
          <a:p>
            <a:pPr>
              <a:lnSpc>
                <a:spcPts val="13225"/>
              </a:lnSpc>
            </a:pPr>
            <a:r>
              <a:rPr lang="en-US" sz="11500">
                <a:solidFill>
                  <a:srgbClr val="2B4141"/>
                </a:solidFill>
                <a:latin typeface="Inria Serif Bold"/>
              </a:rPr>
              <a:t>Terima Kasih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456494" y="2247900"/>
            <a:ext cx="13375012" cy="5695950"/>
          </a:xfrm>
          <a:prstGeom prst="rect">
            <a:avLst/>
          </a:prstGeom>
        </p:spPr>
        <p:txBody>
          <a:bodyPr lIns="0" tIns="0" rIns="0" bIns="0" rtlCol="0" anchor="t">
            <a:spAutoFit/>
          </a:bodyPr>
          <a:lstStyle/>
          <a:p>
            <a:pPr algn="just">
              <a:lnSpc>
                <a:spcPts val="4500"/>
              </a:lnSpc>
            </a:pPr>
            <a:r>
              <a:rPr lang="en-US" sz="3000">
                <a:solidFill>
                  <a:srgbClr val="2B4141"/>
                </a:solidFill>
                <a:latin typeface="Inria Serif"/>
              </a:rPr>
              <a:t>Pendidikan adalah proses transfer pengetahuan, keterampilan, nilai, dan norma sosial dari satu generasi ke generasi berikutnya. Tingkat pendidikan yang lebih tinggi memberikan individu keterampilan dan pengetahuan yang lebih baik, meningkatkan kompetitivitas di pasar tenaga kerja, dan memberikan peluang kerja di bidang yang spesifik. Namun, jumlah lulusan yang terus bertambah setiap tahunnya tidak sebanding dengan peluang kerja yang tersedia. Oleh karena itu, kami menganalisis hubungan antara tingkat pendidikan dan jumlah pengangguran untuk memahami apakah tingkat pendidikan yang lebih tinggi berdampak pada tingkat pengangguran.</a:t>
            </a:r>
          </a:p>
        </p:txBody>
      </p:sp>
      <p:grpSp>
        <p:nvGrpSpPr>
          <p:cNvPr id="3" name="Group 3"/>
          <p:cNvGrpSpPr/>
          <p:nvPr/>
        </p:nvGrpSpPr>
        <p:grpSpPr>
          <a:xfrm>
            <a:off x="1625520" y="8991282"/>
            <a:ext cx="848941" cy="235585"/>
            <a:chOff x="0" y="0"/>
            <a:chExt cx="1131921" cy="314113"/>
          </a:xfrm>
        </p:grpSpPr>
        <p:grpSp>
          <p:nvGrpSpPr>
            <p:cNvPr id="4" name="Group 4"/>
            <p:cNvGrpSpPr/>
            <p:nvPr/>
          </p:nvGrpSpPr>
          <p:grpSpPr>
            <a:xfrm>
              <a:off x="890511" y="106056"/>
              <a:ext cx="241410" cy="102001"/>
              <a:chOff x="0" y="0"/>
              <a:chExt cx="1015946" cy="429260"/>
            </a:xfrm>
          </p:grpSpPr>
          <p:sp>
            <p:nvSpPr>
              <p:cNvPr id="5" name="Freeform 5"/>
              <p:cNvSpPr/>
              <p:nvPr/>
            </p:nvSpPr>
            <p:spPr>
              <a:xfrm>
                <a:off x="0" y="-5080"/>
                <a:ext cx="1015946" cy="434340"/>
              </a:xfrm>
              <a:custGeom>
                <a:avLst/>
                <a:gdLst/>
                <a:ahLst/>
                <a:cxnLst/>
                <a:rect l="l" t="t" r="r" b="b"/>
                <a:pathLst>
                  <a:path w="1015946" h="434340">
                    <a:moveTo>
                      <a:pt x="998166" y="187960"/>
                    </a:moveTo>
                    <a:lnTo>
                      <a:pt x="736546" y="11430"/>
                    </a:lnTo>
                    <a:cubicBezTo>
                      <a:pt x="718766" y="0"/>
                      <a:pt x="695906" y="3810"/>
                      <a:pt x="683206" y="21590"/>
                    </a:cubicBezTo>
                    <a:cubicBezTo>
                      <a:pt x="671776" y="39370"/>
                      <a:pt x="675586" y="62230"/>
                      <a:pt x="693366" y="74930"/>
                    </a:cubicBezTo>
                    <a:lnTo>
                      <a:pt x="852116" y="181610"/>
                    </a:lnTo>
                    <a:lnTo>
                      <a:pt x="0" y="181610"/>
                    </a:lnTo>
                    <a:lnTo>
                      <a:pt x="0" y="257810"/>
                    </a:lnTo>
                    <a:lnTo>
                      <a:pt x="852116" y="257810"/>
                    </a:lnTo>
                    <a:lnTo>
                      <a:pt x="693366" y="364490"/>
                    </a:lnTo>
                    <a:cubicBezTo>
                      <a:pt x="675586" y="375920"/>
                      <a:pt x="671776" y="400050"/>
                      <a:pt x="683206" y="417830"/>
                    </a:cubicBezTo>
                    <a:cubicBezTo>
                      <a:pt x="690826" y="429260"/>
                      <a:pt x="702256" y="434340"/>
                      <a:pt x="714956" y="434340"/>
                    </a:cubicBezTo>
                    <a:cubicBezTo>
                      <a:pt x="722576" y="434340"/>
                      <a:pt x="730196" y="431800"/>
                      <a:pt x="736546" y="427990"/>
                    </a:cubicBezTo>
                    <a:lnTo>
                      <a:pt x="999436" y="251460"/>
                    </a:lnTo>
                    <a:cubicBezTo>
                      <a:pt x="1009596" y="243840"/>
                      <a:pt x="1015946" y="232410"/>
                      <a:pt x="1015946" y="219710"/>
                    </a:cubicBezTo>
                    <a:cubicBezTo>
                      <a:pt x="1015946" y="207010"/>
                      <a:pt x="1009596" y="195580"/>
                      <a:pt x="998166" y="187960"/>
                    </a:cubicBezTo>
                    <a:close/>
                  </a:path>
                </a:pathLst>
              </a:custGeom>
              <a:solidFill>
                <a:srgbClr val="2B4141"/>
              </a:solidFill>
            </p:spPr>
          </p:sp>
        </p:grpSp>
        <p:sp>
          <p:nvSpPr>
            <p:cNvPr id="6" name="TextBox 6"/>
            <p:cNvSpPr txBox="1"/>
            <p:nvPr/>
          </p:nvSpPr>
          <p:spPr>
            <a:xfrm>
              <a:off x="0" y="-28575"/>
              <a:ext cx="788911" cy="342688"/>
            </a:xfrm>
            <a:prstGeom prst="rect">
              <a:avLst/>
            </a:prstGeom>
          </p:spPr>
          <p:txBody>
            <a:bodyPr lIns="0" tIns="0" rIns="0" bIns="0" rtlCol="0" anchor="t">
              <a:spAutoFit/>
            </a:bodyPr>
            <a:lstStyle/>
            <a:p>
              <a:pPr>
                <a:lnSpc>
                  <a:spcPts val="2240"/>
                </a:lnSpc>
              </a:pPr>
              <a:r>
                <a:rPr lang="en-US" sz="1600">
                  <a:solidFill>
                    <a:srgbClr val="2B4141"/>
                  </a:solidFill>
                  <a:latin typeface="Open Sauce"/>
                </a:rPr>
                <a:t>NEXT</a:t>
              </a:r>
            </a:p>
          </p:txBody>
        </p:sp>
      </p:grpSp>
      <p:sp>
        <p:nvSpPr>
          <p:cNvPr id="7" name="Freeform 7"/>
          <p:cNvSpPr/>
          <p:nvPr/>
        </p:nvSpPr>
        <p:spPr>
          <a:xfrm>
            <a:off x="-1757237" y="-1028700"/>
            <a:ext cx="4231698" cy="4114800"/>
          </a:xfrm>
          <a:custGeom>
            <a:avLst/>
            <a:gdLst/>
            <a:ahLst/>
            <a:cxnLst/>
            <a:rect l="l" t="t" r="r" b="b"/>
            <a:pathLst>
              <a:path w="4231698" h="4114800">
                <a:moveTo>
                  <a:pt x="0" y="0"/>
                </a:moveTo>
                <a:lnTo>
                  <a:pt x="4231698" y="0"/>
                </a:lnTo>
                <a:lnTo>
                  <a:pt x="4231698"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15938511" y="8229600"/>
            <a:ext cx="4092191" cy="4114800"/>
          </a:xfrm>
          <a:custGeom>
            <a:avLst/>
            <a:gdLst/>
            <a:ahLst/>
            <a:cxnLst/>
            <a:rect l="l" t="t" r="r" b="b"/>
            <a:pathLst>
              <a:path w="4092191" h="4114800">
                <a:moveTo>
                  <a:pt x="0" y="0"/>
                </a:moveTo>
                <a:lnTo>
                  <a:pt x="4092191" y="0"/>
                </a:lnTo>
                <a:lnTo>
                  <a:pt x="409219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1028700" y="8984297"/>
            <a:ext cx="344678" cy="259080"/>
          </a:xfrm>
          <a:prstGeom prst="rect">
            <a:avLst/>
          </a:prstGeom>
        </p:spPr>
        <p:txBody>
          <a:bodyPr lIns="0" tIns="0" rIns="0" bIns="0" rtlCol="0" anchor="t">
            <a:spAutoFit/>
          </a:bodyPr>
          <a:lstStyle/>
          <a:p>
            <a:pPr>
              <a:lnSpc>
                <a:spcPts val="2070"/>
              </a:lnSpc>
            </a:pPr>
            <a:r>
              <a:rPr lang="en-US" sz="1800">
                <a:solidFill>
                  <a:srgbClr val="2B4141"/>
                </a:solidFill>
                <a:latin typeface="Open Sauce Bold"/>
              </a:rPr>
              <a:t>03</a:t>
            </a:r>
          </a:p>
        </p:txBody>
      </p:sp>
      <p:sp>
        <p:nvSpPr>
          <p:cNvPr id="10" name="TextBox 10"/>
          <p:cNvSpPr txBox="1"/>
          <p:nvPr/>
        </p:nvSpPr>
        <p:spPr>
          <a:xfrm>
            <a:off x="6397129" y="933450"/>
            <a:ext cx="5493743" cy="927100"/>
          </a:xfrm>
          <a:prstGeom prst="rect">
            <a:avLst/>
          </a:prstGeom>
        </p:spPr>
        <p:txBody>
          <a:bodyPr lIns="0" tIns="0" rIns="0" bIns="0" rtlCol="0" anchor="t">
            <a:spAutoFit/>
          </a:bodyPr>
          <a:lstStyle/>
          <a:p>
            <a:pPr algn="ctr">
              <a:lnSpc>
                <a:spcPts val="7699"/>
              </a:lnSpc>
            </a:pPr>
            <a:r>
              <a:rPr lang="en-US" sz="5499">
                <a:solidFill>
                  <a:srgbClr val="2B4141"/>
                </a:solidFill>
                <a:latin typeface="Canva Sans Bold"/>
              </a:rPr>
              <a:t>PENDAHULUAN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AABFC6"/>
        </a:solidFill>
        <a:effectLst/>
      </p:bgPr>
    </p:bg>
    <p:spTree>
      <p:nvGrpSpPr>
        <p:cNvPr id="1" name=""/>
        <p:cNvGrpSpPr/>
        <p:nvPr/>
      </p:nvGrpSpPr>
      <p:grpSpPr>
        <a:xfrm>
          <a:off x="0" y="0"/>
          <a:ext cx="0" cy="0"/>
          <a:chOff x="0" y="0"/>
          <a:chExt cx="0" cy="0"/>
        </a:xfrm>
      </p:grpSpPr>
      <p:sp>
        <p:nvSpPr>
          <p:cNvPr id="2" name="Freeform 2"/>
          <p:cNvSpPr/>
          <p:nvPr/>
        </p:nvSpPr>
        <p:spPr>
          <a:xfrm flipH="1">
            <a:off x="13917255" y="-3555153"/>
            <a:ext cx="6684091" cy="9167706"/>
          </a:xfrm>
          <a:custGeom>
            <a:avLst/>
            <a:gdLst/>
            <a:ahLst/>
            <a:cxnLst/>
            <a:rect l="l" t="t" r="r" b="b"/>
            <a:pathLst>
              <a:path w="6684091" h="9167706">
                <a:moveTo>
                  <a:pt x="6684090" y="0"/>
                </a:moveTo>
                <a:lnTo>
                  <a:pt x="0" y="0"/>
                </a:lnTo>
                <a:lnTo>
                  <a:pt x="0" y="9167706"/>
                </a:lnTo>
                <a:lnTo>
                  <a:pt x="6684090" y="9167706"/>
                </a:lnTo>
                <a:lnTo>
                  <a:pt x="668409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981163">
            <a:off x="11878552" y="7514708"/>
            <a:ext cx="9885592" cy="3990184"/>
          </a:xfrm>
          <a:custGeom>
            <a:avLst/>
            <a:gdLst/>
            <a:ahLst/>
            <a:cxnLst/>
            <a:rect l="l" t="t" r="r" b="b"/>
            <a:pathLst>
              <a:path w="9885592" h="3990184">
                <a:moveTo>
                  <a:pt x="0" y="0"/>
                </a:moveTo>
                <a:lnTo>
                  <a:pt x="9885592" y="0"/>
                </a:lnTo>
                <a:lnTo>
                  <a:pt x="9885592" y="3990184"/>
                </a:lnTo>
                <a:lnTo>
                  <a:pt x="0" y="39901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AutoShape 4"/>
          <p:cNvSpPr/>
          <p:nvPr/>
        </p:nvSpPr>
        <p:spPr>
          <a:xfrm>
            <a:off x="1086123" y="6145447"/>
            <a:ext cx="23361" cy="3364353"/>
          </a:xfrm>
          <a:prstGeom prst="rect">
            <a:avLst/>
          </a:prstGeom>
          <a:solidFill>
            <a:srgbClr val="231F20"/>
          </a:solidFill>
        </p:spPr>
      </p:sp>
      <p:sp>
        <p:nvSpPr>
          <p:cNvPr id="5" name="AutoShape 5"/>
          <p:cNvSpPr/>
          <p:nvPr/>
        </p:nvSpPr>
        <p:spPr>
          <a:xfrm>
            <a:off x="1109485" y="2070124"/>
            <a:ext cx="23361" cy="3542429"/>
          </a:xfrm>
          <a:prstGeom prst="rect">
            <a:avLst/>
          </a:prstGeom>
          <a:solidFill>
            <a:srgbClr val="231F20"/>
          </a:solidFill>
        </p:spPr>
      </p:sp>
      <p:sp>
        <p:nvSpPr>
          <p:cNvPr id="6" name="Freeform 6"/>
          <p:cNvSpPr/>
          <p:nvPr/>
        </p:nvSpPr>
        <p:spPr>
          <a:xfrm>
            <a:off x="721096" y="1053336"/>
            <a:ext cx="823499" cy="570460"/>
          </a:xfrm>
          <a:custGeom>
            <a:avLst/>
            <a:gdLst/>
            <a:ahLst/>
            <a:cxnLst/>
            <a:rect l="l" t="t" r="r" b="b"/>
            <a:pathLst>
              <a:path w="823499" h="570460">
                <a:moveTo>
                  <a:pt x="0" y="0"/>
                </a:moveTo>
                <a:lnTo>
                  <a:pt x="823500" y="0"/>
                </a:lnTo>
                <a:lnTo>
                  <a:pt x="823500" y="570461"/>
                </a:lnTo>
                <a:lnTo>
                  <a:pt x="0" y="5704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1667148" y="2851418"/>
            <a:ext cx="12067335" cy="2734310"/>
          </a:xfrm>
          <a:prstGeom prst="rect">
            <a:avLst/>
          </a:prstGeom>
        </p:spPr>
        <p:txBody>
          <a:bodyPr lIns="0" tIns="0" rIns="0" bIns="0" rtlCol="0" anchor="t">
            <a:spAutoFit/>
          </a:bodyPr>
          <a:lstStyle/>
          <a:p>
            <a:pPr algn="just">
              <a:lnSpc>
                <a:spcPts val="3640"/>
              </a:lnSpc>
            </a:pPr>
            <a:r>
              <a:rPr lang="en-US" sz="2600">
                <a:solidFill>
                  <a:srgbClr val="231F20"/>
                </a:solidFill>
                <a:latin typeface="Poppins Medium"/>
              </a:rPr>
              <a:t>Menurut </a:t>
            </a:r>
            <a:r>
              <a:rPr lang="en-US" sz="2600">
                <a:solidFill>
                  <a:srgbClr val="231F20"/>
                </a:solidFill>
                <a:latin typeface="Poppins Medium Bold"/>
              </a:rPr>
              <a:t>Kamaludin (1999, p.59)</a:t>
            </a:r>
            <a:r>
              <a:rPr lang="en-US" sz="2600">
                <a:solidFill>
                  <a:srgbClr val="231F20"/>
                </a:solidFill>
                <a:latin typeface="Poppins Medium"/>
              </a:rPr>
              <a:t> semakin tinggi pendidikan seseorang maka semakin tinggi pula kemampuan dan kesempatan untuk bekerja. Seseorang yang memiliki pendidikan yang tinggi cenderung memiliki kemampuan ataupun keahlian yang beragam sehingga akan meningkatkan kesempatan kerja dan mengurangi masalah pengangguran.</a:t>
            </a:r>
          </a:p>
        </p:txBody>
      </p:sp>
      <p:sp>
        <p:nvSpPr>
          <p:cNvPr id="8" name="TextBox 8"/>
          <p:cNvSpPr txBox="1"/>
          <p:nvPr/>
        </p:nvSpPr>
        <p:spPr>
          <a:xfrm>
            <a:off x="1667148" y="2003449"/>
            <a:ext cx="11658109" cy="596899"/>
          </a:xfrm>
          <a:prstGeom prst="rect">
            <a:avLst/>
          </a:prstGeom>
        </p:spPr>
        <p:txBody>
          <a:bodyPr lIns="0" tIns="0" rIns="0" bIns="0" rtlCol="0" anchor="t">
            <a:spAutoFit/>
          </a:bodyPr>
          <a:lstStyle/>
          <a:p>
            <a:pPr>
              <a:lnSpc>
                <a:spcPts val="4900"/>
              </a:lnSpc>
            </a:pPr>
            <a:r>
              <a:rPr lang="en-US" sz="3500">
                <a:solidFill>
                  <a:srgbClr val="231F20"/>
                </a:solidFill>
                <a:latin typeface="Canva Sans Bold"/>
              </a:rPr>
              <a:t>Teori Pendidikan dengan Jumlah Pengangguran</a:t>
            </a:r>
          </a:p>
        </p:txBody>
      </p:sp>
      <p:sp>
        <p:nvSpPr>
          <p:cNvPr id="9" name="TextBox 9"/>
          <p:cNvSpPr txBox="1"/>
          <p:nvPr/>
        </p:nvSpPr>
        <p:spPr>
          <a:xfrm>
            <a:off x="6785431" y="633108"/>
            <a:ext cx="4717137" cy="705458"/>
          </a:xfrm>
          <a:prstGeom prst="rect">
            <a:avLst/>
          </a:prstGeom>
        </p:spPr>
        <p:txBody>
          <a:bodyPr lIns="0" tIns="0" rIns="0" bIns="0" rtlCol="0" anchor="t">
            <a:spAutoFit/>
          </a:bodyPr>
          <a:lstStyle/>
          <a:p>
            <a:pPr algn="ctr">
              <a:lnSpc>
                <a:spcPts val="5741"/>
              </a:lnSpc>
              <a:spcBef>
                <a:spcPct val="0"/>
              </a:spcBef>
            </a:pPr>
            <a:r>
              <a:rPr lang="en-US" sz="4101">
                <a:solidFill>
                  <a:srgbClr val="231F20"/>
                </a:solidFill>
                <a:latin typeface="Montserrat Classic"/>
              </a:rPr>
              <a:t>LANDASAN TEORI</a:t>
            </a:r>
          </a:p>
        </p:txBody>
      </p:sp>
      <p:sp>
        <p:nvSpPr>
          <p:cNvPr id="10" name="TextBox 10"/>
          <p:cNvSpPr txBox="1"/>
          <p:nvPr/>
        </p:nvSpPr>
        <p:spPr>
          <a:xfrm>
            <a:off x="1667148" y="6078772"/>
            <a:ext cx="10334389" cy="596899"/>
          </a:xfrm>
          <a:prstGeom prst="rect">
            <a:avLst/>
          </a:prstGeom>
        </p:spPr>
        <p:txBody>
          <a:bodyPr lIns="0" tIns="0" rIns="0" bIns="0" rtlCol="0" anchor="t">
            <a:spAutoFit/>
          </a:bodyPr>
          <a:lstStyle/>
          <a:p>
            <a:pPr>
              <a:lnSpc>
                <a:spcPts val="4900"/>
              </a:lnSpc>
              <a:spcBef>
                <a:spcPct val="0"/>
              </a:spcBef>
            </a:pPr>
            <a:r>
              <a:rPr lang="en-US" sz="3500">
                <a:solidFill>
                  <a:srgbClr val="231F20"/>
                </a:solidFill>
                <a:latin typeface="Canva Sans Bold"/>
              </a:rPr>
              <a:t>Human Capital</a:t>
            </a:r>
          </a:p>
        </p:txBody>
      </p:sp>
      <p:sp>
        <p:nvSpPr>
          <p:cNvPr id="11" name="TextBox 11"/>
          <p:cNvSpPr txBox="1"/>
          <p:nvPr/>
        </p:nvSpPr>
        <p:spPr>
          <a:xfrm>
            <a:off x="1667148" y="6775490"/>
            <a:ext cx="12067335" cy="2734310"/>
          </a:xfrm>
          <a:prstGeom prst="rect">
            <a:avLst/>
          </a:prstGeom>
        </p:spPr>
        <p:txBody>
          <a:bodyPr lIns="0" tIns="0" rIns="0" bIns="0" rtlCol="0" anchor="t">
            <a:spAutoFit/>
          </a:bodyPr>
          <a:lstStyle/>
          <a:p>
            <a:pPr algn="just">
              <a:lnSpc>
                <a:spcPts val="3640"/>
              </a:lnSpc>
              <a:spcBef>
                <a:spcPct val="0"/>
              </a:spcBef>
            </a:pPr>
            <a:r>
              <a:rPr lang="en-US" sz="2600">
                <a:solidFill>
                  <a:srgbClr val="231F20"/>
                </a:solidFill>
                <a:latin typeface="Poppins Medium"/>
              </a:rPr>
              <a:t>Teori Modal Manusia menjelaskan bahwa proses pendidikan memiliki pengaruh positif pada pengangguran. Seseorang dengan tingkat pendidikan lebih tinggi dapat diukur juga dengan lamanya waktu sekolah, yang dapat memengaruhi keterampilan dan pengetahuan yang dimiliki seseorang ikut meningkat, sehingga semakin tinggi pula kemampuannya untuk bekerja.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ABFC6"/>
        </a:solidFill>
        <a:effectLst/>
      </p:bgPr>
    </p:bg>
    <p:spTree>
      <p:nvGrpSpPr>
        <p:cNvPr id="1" name=""/>
        <p:cNvGrpSpPr/>
        <p:nvPr/>
      </p:nvGrpSpPr>
      <p:grpSpPr>
        <a:xfrm>
          <a:off x="0" y="0"/>
          <a:ext cx="0" cy="0"/>
          <a:chOff x="0" y="0"/>
          <a:chExt cx="0" cy="0"/>
        </a:xfrm>
      </p:grpSpPr>
      <p:sp>
        <p:nvSpPr>
          <p:cNvPr id="2" name="AutoShape 2"/>
          <p:cNvSpPr/>
          <p:nvPr/>
        </p:nvSpPr>
        <p:spPr>
          <a:xfrm>
            <a:off x="8943975" y="1863519"/>
            <a:ext cx="53487" cy="6625905"/>
          </a:xfrm>
          <a:prstGeom prst="rect">
            <a:avLst/>
          </a:prstGeom>
          <a:solidFill>
            <a:srgbClr val="231F20"/>
          </a:solidFill>
        </p:spPr>
      </p:sp>
      <p:sp>
        <p:nvSpPr>
          <p:cNvPr id="3" name="Freeform 3"/>
          <p:cNvSpPr/>
          <p:nvPr/>
        </p:nvSpPr>
        <p:spPr>
          <a:xfrm rot="5022807">
            <a:off x="1522665" y="-4449199"/>
            <a:ext cx="5112534" cy="8898398"/>
          </a:xfrm>
          <a:custGeom>
            <a:avLst/>
            <a:gdLst/>
            <a:ahLst/>
            <a:cxnLst/>
            <a:rect l="l" t="t" r="r" b="b"/>
            <a:pathLst>
              <a:path w="5112534" h="8898398">
                <a:moveTo>
                  <a:pt x="0" y="0"/>
                </a:moveTo>
                <a:lnTo>
                  <a:pt x="5112534" y="0"/>
                </a:lnTo>
                <a:lnTo>
                  <a:pt x="5112534" y="8898398"/>
                </a:lnTo>
                <a:lnTo>
                  <a:pt x="0" y="8898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1322326">
            <a:off x="-2440632" y="-2785029"/>
            <a:ext cx="6938664" cy="5437389"/>
          </a:xfrm>
          <a:custGeom>
            <a:avLst/>
            <a:gdLst/>
            <a:ahLst/>
            <a:cxnLst/>
            <a:rect l="l" t="t" r="r" b="b"/>
            <a:pathLst>
              <a:path w="6938664" h="5437389">
                <a:moveTo>
                  <a:pt x="0" y="0"/>
                </a:moveTo>
                <a:lnTo>
                  <a:pt x="6938664" y="0"/>
                </a:lnTo>
                <a:lnTo>
                  <a:pt x="6938664" y="5437389"/>
                </a:lnTo>
                <a:lnTo>
                  <a:pt x="0" y="543738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81025" y="3227114"/>
            <a:ext cx="7848600" cy="3581400"/>
          </a:xfrm>
          <a:prstGeom prst="rect">
            <a:avLst/>
          </a:prstGeom>
        </p:spPr>
        <p:txBody>
          <a:bodyPr lIns="0" tIns="0" rIns="0" bIns="0" rtlCol="0" anchor="t">
            <a:spAutoFit/>
          </a:bodyPr>
          <a:lstStyle/>
          <a:p>
            <a:pPr>
              <a:lnSpc>
                <a:spcPts val="7105"/>
              </a:lnSpc>
            </a:pPr>
            <a:r>
              <a:rPr lang="en-US" sz="5921">
                <a:solidFill>
                  <a:srgbClr val="231F20"/>
                </a:solidFill>
                <a:latin typeface="Poppins Medium"/>
              </a:rPr>
              <a:t>Hubungan tingkat pendidikan Terhadap jumlah Pengangguran</a:t>
            </a:r>
          </a:p>
        </p:txBody>
      </p:sp>
      <p:sp>
        <p:nvSpPr>
          <p:cNvPr id="6" name="TextBox 6"/>
          <p:cNvSpPr txBox="1"/>
          <p:nvPr/>
        </p:nvSpPr>
        <p:spPr>
          <a:xfrm>
            <a:off x="9515475" y="1865796"/>
            <a:ext cx="7711520" cy="6469683"/>
          </a:xfrm>
          <a:prstGeom prst="rect">
            <a:avLst/>
          </a:prstGeom>
        </p:spPr>
        <p:txBody>
          <a:bodyPr lIns="0" tIns="0" rIns="0" bIns="0" rtlCol="0" anchor="t">
            <a:spAutoFit/>
          </a:bodyPr>
          <a:lstStyle/>
          <a:p>
            <a:pPr>
              <a:lnSpc>
                <a:spcPts val="5128"/>
              </a:lnSpc>
            </a:pPr>
            <a:r>
              <a:rPr lang="en-US" sz="3663">
                <a:solidFill>
                  <a:srgbClr val="231F20"/>
                </a:solidFill>
                <a:latin typeface="HK Grotesk Medium"/>
              </a:rPr>
              <a:t>Pendidikan dan keahlian seorang pekerja  berpengaruh terhadap pekerjaan seseorang. Untuk mendapatkan pekerjaan, calon pekerja membutuhkan pendidikan dan keahlian yang memadai agar bisa terserap dalam dunia kerja Peningkatan jumlah lulusan pendidikan tinggi akan menurunkan jumlah pengangguran</a:t>
            </a:r>
          </a:p>
        </p:txBody>
      </p:sp>
      <p:sp>
        <p:nvSpPr>
          <p:cNvPr id="7" name="Freeform 7"/>
          <p:cNvSpPr/>
          <p:nvPr/>
        </p:nvSpPr>
        <p:spPr>
          <a:xfrm rot="-1322326">
            <a:off x="528757" y="7316934"/>
            <a:ext cx="6938664" cy="5437389"/>
          </a:xfrm>
          <a:custGeom>
            <a:avLst/>
            <a:gdLst/>
            <a:ahLst/>
            <a:cxnLst/>
            <a:rect l="l" t="t" r="r" b="b"/>
            <a:pathLst>
              <a:path w="6938664" h="5437389">
                <a:moveTo>
                  <a:pt x="0" y="0"/>
                </a:moveTo>
                <a:lnTo>
                  <a:pt x="6938664" y="0"/>
                </a:lnTo>
                <a:lnTo>
                  <a:pt x="6938664" y="5437390"/>
                </a:lnTo>
                <a:lnTo>
                  <a:pt x="0" y="543739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rot="5022807">
            <a:off x="-1061184" y="5586430"/>
            <a:ext cx="5112534" cy="8898398"/>
          </a:xfrm>
          <a:custGeom>
            <a:avLst/>
            <a:gdLst/>
            <a:ahLst/>
            <a:cxnLst/>
            <a:rect l="l" t="t" r="r" b="b"/>
            <a:pathLst>
              <a:path w="5112534" h="8898398">
                <a:moveTo>
                  <a:pt x="0" y="0"/>
                </a:moveTo>
                <a:lnTo>
                  <a:pt x="5112534" y="0"/>
                </a:lnTo>
                <a:lnTo>
                  <a:pt x="5112534" y="8898398"/>
                </a:lnTo>
                <a:lnTo>
                  <a:pt x="0" y="889839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B4141"/>
        </a:solidFill>
        <a:effectLst/>
      </p:bgPr>
    </p:bg>
    <p:spTree>
      <p:nvGrpSpPr>
        <p:cNvPr id="1" name=""/>
        <p:cNvGrpSpPr/>
        <p:nvPr/>
      </p:nvGrpSpPr>
      <p:grpSpPr>
        <a:xfrm>
          <a:off x="0" y="0"/>
          <a:ext cx="0" cy="0"/>
          <a:chOff x="0" y="0"/>
          <a:chExt cx="0" cy="0"/>
        </a:xfrm>
      </p:grpSpPr>
      <p:sp>
        <p:nvSpPr>
          <p:cNvPr id="2" name="Freeform 2"/>
          <p:cNvSpPr/>
          <p:nvPr/>
        </p:nvSpPr>
        <p:spPr>
          <a:xfrm>
            <a:off x="0" y="0"/>
            <a:ext cx="3858341" cy="10287000"/>
          </a:xfrm>
          <a:custGeom>
            <a:avLst/>
            <a:gdLst/>
            <a:ahLst/>
            <a:cxnLst/>
            <a:rect l="l" t="t" r="r" b="b"/>
            <a:pathLst>
              <a:path w="3858341" h="10287000">
                <a:moveTo>
                  <a:pt x="0" y="0"/>
                </a:moveTo>
                <a:lnTo>
                  <a:pt x="3858341" y="0"/>
                </a:lnTo>
                <a:lnTo>
                  <a:pt x="3858341" y="10287000"/>
                </a:lnTo>
                <a:lnTo>
                  <a:pt x="0" y="10287000"/>
                </a:lnTo>
                <a:lnTo>
                  <a:pt x="0" y="0"/>
                </a:lnTo>
                <a:close/>
              </a:path>
            </a:pathLst>
          </a:custGeom>
          <a:blipFill>
            <a:blip r:embed="rId2"/>
            <a:stretch>
              <a:fillRect l="-38872" r="-38872"/>
            </a:stretch>
          </a:blipFill>
        </p:spPr>
      </p:sp>
      <p:grpSp>
        <p:nvGrpSpPr>
          <p:cNvPr id="3" name="Group 3"/>
          <p:cNvGrpSpPr/>
          <p:nvPr/>
        </p:nvGrpSpPr>
        <p:grpSpPr>
          <a:xfrm>
            <a:off x="4755380" y="1028700"/>
            <a:ext cx="12743830" cy="7391462"/>
            <a:chOff x="0" y="0"/>
            <a:chExt cx="16991774" cy="9855282"/>
          </a:xfrm>
        </p:grpSpPr>
        <p:sp>
          <p:nvSpPr>
            <p:cNvPr id="4" name="TextBox 4"/>
            <p:cNvSpPr txBox="1"/>
            <p:nvPr/>
          </p:nvSpPr>
          <p:spPr>
            <a:xfrm>
              <a:off x="0" y="1150915"/>
              <a:ext cx="16991774" cy="8704367"/>
            </a:xfrm>
            <a:prstGeom prst="rect">
              <a:avLst/>
            </a:prstGeom>
          </p:spPr>
          <p:txBody>
            <a:bodyPr lIns="0" tIns="0" rIns="0" bIns="0" rtlCol="0" anchor="t">
              <a:spAutoFit/>
            </a:bodyPr>
            <a:lstStyle/>
            <a:p>
              <a:pPr algn="just">
                <a:lnSpc>
                  <a:spcPts val="5180"/>
                </a:lnSpc>
              </a:pPr>
              <a:r>
                <a:rPr lang="en-US" sz="3700">
                  <a:solidFill>
                    <a:srgbClr val="FFFFFF"/>
                  </a:solidFill>
                  <a:latin typeface="Inria Serif"/>
                </a:rPr>
                <a:t>     Apakah terdapat pengaruh signifikan antara tingkat pendidikan dengan jumlah pengangguran di wilayah Jakarta? H0 (Hipotesis Null): Tidak ada pengaruh signifikan antara tingkat pendidikan dengan jumlah pengangguran di wilayah Jakarta. Ha (Hipotesis Alternatif): Terdapat pengaruh signifikan antara tingkat pendidikan dengan jumlah pengangguran di wilayah Jakarta. Dalam hal ini, Kami ingin menguji apakah tingkat pendidikan memiliki pengaruh yang signifikan terhadap jumlah pengangguran di wilayah Jakarta.</a:t>
              </a:r>
            </a:p>
          </p:txBody>
        </p:sp>
        <p:sp>
          <p:nvSpPr>
            <p:cNvPr id="5" name="TextBox 5"/>
            <p:cNvSpPr txBox="1"/>
            <p:nvPr/>
          </p:nvSpPr>
          <p:spPr>
            <a:xfrm>
              <a:off x="0" y="19050"/>
              <a:ext cx="4669779" cy="683694"/>
            </a:xfrm>
            <a:prstGeom prst="rect">
              <a:avLst/>
            </a:prstGeom>
          </p:spPr>
          <p:txBody>
            <a:bodyPr lIns="0" tIns="0" rIns="0" bIns="0" rtlCol="0" anchor="t">
              <a:spAutoFit/>
            </a:bodyPr>
            <a:lstStyle/>
            <a:p>
              <a:pPr>
                <a:lnSpc>
                  <a:spcPts val="4026"/>
                </a:lnSpc>
              </a:pPr>
              <a:r>
                <a:rPr lang="en-US" sz="3501">
                  <a:solidFill>
                    <a:srgbClr val="B0CFCF"/>
                  </a:solidFill>
                  <a:latin typeface="Open Sauce Bold"/>
                </a:rPr>
                <a:t>Permasalahan</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34749" y="7586772"/>
            <a:ext cx="4790916" cy="4114800"/>
          </a:xfrm>
          <a:custGeom>
            <a:avLst/>
            <a:gdLst/>
            <a:ahLst/>
            <a:cxnLst/>
            <a:rect l="l" t="t" r="r" b="b"/>
            <a:pathLst>
              <a:path w="4790916" h="4114800">
                <a:moveTo>
                  <a:pt x="0" y="0"/>
                </a:moveTo>
                <a:lnTo>
                  <a:pt x="4790916" y="0"/>
                </a:lnTo>
                <a:lnTo>
                  <a:pt x="479091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4527812" y="561198"/>
            <a:ext cx="3226730" cy="467502"/>
          </a:xfrm>
          <a:prstGeom prst="rect">
            <a:avLst/>
          </a:prstGeom>
        </p:spPr>
        <p:txBody>
          <a:bodyPr lIns="0" tIns="0" rIns="0" bIns="0" rtlCol="0" anchor="t">
            <a:spAutoFit/>
          </a:bodyPr>
          <a:lstStyle/>
          <a:p>
            <a:pPr algn="ctr">
              <a:lnSpc>
                <a:spcPts val="3860"/>
              </a:lnSpc>
            </a:pPr>
            <a:r>
              <a:rPr lang="en-US" sz="2757">
                <a:solidFill>
                  <a:srgbClr val="000000"/>
                </a:solidFill>
                <a:latin typeface="Canva Sans Bold"/>
              </a:rPr>
              <a:t>Metode Penelitian </a:t>
            </a:r>
          </a:p>
        </p:txBody>
      </p:sp>
      <p:sp>
        <p:nvSpPr>
          <p:cNvPr id="4" name="TextBox 4"/>
          <p:cNvSpPr txBox="1"/>
          <p:nvPr/>
        </p:nvSpPr>
        <p:spPr>
          <a:xfrm>
            <a:off x="1460709" y="1430034"/>
            <a:ext cx="16231846" cy="6392377"/>
          </a:xfrm>
          <a:prstGeom prst="rect">
            <a:avLst/>
          </a:prstGeom>
        </p:spPr>
        <p:txBody>
          <a:bodyPr lIns="0" tIns="0" rIns="0" bIns="0" rtlCol="0" anchor="t">
            <a:spAutoFit/>
          </a:bodyPr>
          <a:lstStyle/>
          <a:p>
            <a:pPr algn="just">
              <a:lnSpc>
                <a:spcPts val="3873"/>
              </a:lnSpc>
              <a:spcBef>
                <a:spcPct val="0"/>
              </a:spcBef>
            </a:pPr>
            <a:r>
              <a:rPr lang="en-US" sz="2766">
                <a:solidFill>
                  <a:srgbClr val="000000"/>
                </a:solidFill>
                <a:latin typeface="Times New Roman"/>
              </a:rPr>
              <a:t>3.1 UJI WILCOXON </a:t>
            </a:r>
          </a:p>
          <a:p>
            <a:pPr algn="just">
              <a:lnSpc>
                <a:spcPts val="3873"/>
              </a:lnSpc>
              <a:spcBef>
                <a:spcPct val="0"/>
              </a:spcBef>
            </a:pPr>
            <a:r>
              <a:rPr lang="en-US" sz="2766">
                <a:solidFill>
                  <a:srgbClr val="000000"/>
                </a:solidFill>
                <a:latin typeface="Times New Roman"/>
              </a:rPr>
              <a:t>     UJI WILCOXON DIGUNAKAN UNTUK MENGANALISIS HASIL-HASIL PENGAMATAN YANG BERPASANGAN DARI DUA DATA APAKAH BERBEDA ATAU TIDAK. WILCOXON SIGNED RANK TEST INI DIGUNAKAN HANYA UNTUK DATA BERTIPE INTERVAL ATAU RATIO, NAMUN DATANYA TIDAK MENGIKUTI DISTRIBUSI NORMAL. DALAM PENELITIAN INI, KAMI MENGGUNAKAN UJI WILCOXON UNTUK MENGANALISIS APAKAH TERDAPAT PERBEDAAN YANG SIGNIFIKAN ANTARA DATA-DATA YANG BERPASANGAN MENGENAI TINGKAT PENDIDIKAN DAN JUMLAH PENGANGGURAN DI WILAYAH JAKARTA. UJI WILCOXON INI COCOK DIGUNAKAN KARENA DATA YANG KAMI MILIKI BERUPA DATA INTERVAL ATAU RASIO, NAMUN TIDAK MENGIKUTI DISTRIBUSI NORMAL. KAMI INGIN MENENTUKAN TAHUN YANG PALING OPTIMAL UNTUK DIGUNAKAN DALAM UJI SELANJUTNYA.</a:t>
            </a:r>
          </a:p>
          <a:p>
            <a:pPr algn="just">
              <a:lnSpc>
                <a:spcPts val="3873"/>
              </a:lnSpc>
              <a:spcBef>
                <a:spcPct val="0"/>
              </a:spcBef>
            </a:pPr>
            <a:r>
              <a:rPr lang="en-US" sz="2766">
                <a:solidFill>
                  <a:srgbClr val="000000"/>
                </a:solidFill>
                <a:latin typeface="Times New Roman"/>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429250" y="561198"/>
            <a:ext cx="3144105" cy="467502"/>
          </a:xfrm>
          <a:prstGeom prst="rect">
            <a:avLst/>
          </a:prstGeom>
        </p:spPr>
        <p:txBody>
          <a:bodyPr lIns="0" tIns="0" rIns="0" bIns="0" rtlCol="0" anchor="t">
            <a:spAutoFit/>
          </a:bodyPr>
          <a:lstStyle/>
          <a:p>
            <a:pPr algn="ctr">
              <a:lnSpc>
                <a:spcPts val="3860"/>
              </a:lnSpc>
            </a:pPr>
            <a:r>
              <a:rPr lang="en-US" sz="2757">
                <a:solidFill>
                  <a:srgbClr val="000000"/>
                </a:solidFill>
                <a:latin typeface="Canva Sans Bold"/>
              </a:rPr>
              <a:t>Metode Penelitian</a:t>
            </a:r>
          </a:p>
        </p:txBody>
      </p:sp>
      <p:sp>
        <p:nvSpPr>
          <p:cNvPr id="3" name="TextBox 3"/>
          <p:cNvSpPr txBox="1"/>
          <p:nvPr/>
        </p:nvSpPr>
        <p:spPr>
          <a:xfrm>
            <a:off x="1566475" y="2110844"/>
            <a:ext cx="15155051" cy="4368558"/>
          </a:xfrm>
          <a:prstGeom prst="rect">
            <a:avLst/>
          </a:prstGeom>
        </p:spPr>
        <p:txBody>
          <a:bodyPr lIns="0" tIns="0" rIns="0" bIns="0" rtlCol="0" anchor="t">
            <a:spAutoFit/>
          </a:bodyPr>
          <a:lstStyle/>
          <a:p>
            <a:pPr algn="just">
              <a:lnSpc>
                <a:spcPts val="4288"/>
              </a:lnSpc>
              <a:spcBef>
                <a:spcPct val="0"/>
              </a:spcBef>
            </a:pPr>
            <a:r>
              <a:rPr lang="en-US" sz="3063">
                <a:solidFill>
                  <a:srgbClr val="000000"/>
                </a:solidFill>
                <a:latin typeface="Times New Roman"/>
              </a:rPr>
              <a:t>3.2 UJI KORELASI</a:t>
            </a:r>
          </a:p>
          <a:p>
            <a:pPr algn="just">
              <a:lnSpc>
                <a:spcPts val="4288"/>
              </a:lnSpc>
              <a:spcBef>
                <a:spcPct val="0"/>
              </a:spcBef>
            </a:pPr>
            <a:r>
              <a:rPr lang="en-US" sz="3063">
                <a:solidFill>
                  <a:srgbClr val="000000"/>
                </a:solidFill>
                <a:latin typeface="Times New Roman"/>
              </a:rPr>
              <a:t>      KAMI DAPAT MENGGUNAKAN UJI KORELASI, SEPERTI UJI KORELASI PEARSON ATAU SPEARMAN, UNTUK MENENTUKAN APAKAH ADA HUBUNGAN LINIER ATAU TIDAK LINIER ANTARA TINGKAT PENDIDIKAN DAN JUMLAH PENGANGGURAN SERTA HUBUNGAN LINEAR ATAU TIDAK LINIER ANTARA TINGKAT PENDIDIKAN DAN YANG BEKERJA. UJI INI AKAN MEMBERIKAN INFORMASI TENTANG KEKUATAN DAN ARAH HUBUNGAN ANTARA KEDUA VARIABEL TERSEBUT.</a:t>
            </a:r>
          </a:p>
        </p:txBody>
      </p:sp>
      <p:sp>
        <p:nvSpPr>
          <p:cNvPr id="4" name="Freeform 4"/>
          <p:cNvSpPr/>
          <p:nvPr/>
        </p:nvSpPr>
        <p:spPr>
          <a:xfrm>
            <a:off x="14326067" y="7685371"/>
            <a:ext cx="4790916" cy="4114800"/>
          </a:xfrm>
          <a:custGeom>
            <a:avLst/>
            <a:gdLst/>
            <a:ahLst/>
            <a:cxnLst/>
            <a:rect l="l" t="t" r="r" b="b"/>
            <a:pathLst>
              <a:path w="4790916" h="4114800">
                <a:moveTo>
                  <a:pt x="0" y="0"/>
                </a:moveTo>
                <a:lnTo>
                  <a:pt x="4790916" y="0"/>
                </a:lnTo>
                <a:lnTo>
                  <a:pt x="479091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429250" y="561198"/>
            <a:ext cx="3144105" cy="467502"/>
          </a:xfrm>
          <a:prstGeom prst="rect">
            <a:avLst/>
          </a:prstGeom>
        </p:spPr>
        <p:txBody>
          <a:bodyPr lIns="0" tIns="0" rIns="0" bIns="0" rtlCol="0" anchor="t">
            <a:spAutoFit/>
          </a:bodyPr>
          <a:lstStyle/>
          <a:p>
            <a:pPr algn="ctr">
              <a:lnSpc>
                <a:spcPts val="3860"/>
              </a:lnSpc>
            </a:pPr>
            <a:r>
              <a:rPr lang="en-US" sz="2757">
                <a:solidFill>
                  <a:srgbClr val="000000"/>
                </a:solidFill>
                <a:latin typeface="Canva Sans Bold"/>
              </a:rPr>
              <a:t>Metode Penelitian</a:t>
            </a:r>
          </a:p>
        </p:txBody>
      </p:sp>
      <p:sp>
        <p:nvSpPr>
          <p:cNvPr id="3" name="Freeform 3"/>
          <p:cNvSpPr/>
          <p:nvPr/>
        </p:nvSpPr>
        <p:spPr>
          <a:xfrm>
            <a:off x="-1366758" y="7488174"/>
            <a:ext cx="4790916" cy="4114800"/>
          </a:xfrm>
          <a:custGeom>
            <a:avLst/>
            <a:gdLst/>
            <a:ahLst/>
            <a:cxnLst/>
            <a:rect l="l" t="t" r="r" b="b"/>
            <a:pathLst>
              <a:path w="4790916" h="4114800">
                <a:moveTo>
                  <a:pt x="0" y="0"/>
                </a:moveTo>
                <a:lnTo>
                  <a:pt x="4790916" y="0"/>
                </a:lnTo>
                <a:lnTo>
                  <a:pt x="479091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347515" y="1259512"/>
            <a:ext cx="16437644" cy="6228662"/>
          </a:xfrm>
          <a:prstGeom prst="rect">
            <a:avLst/>
          </a:prstGeom>
        </p:spPr>
        <p:txBody>
          <a:bodyPr lIns="0" tIns="0" rIns="0" bIns="0" rtlCol="0" anchor="t">
            <a:spAutoFit/>
          </a:bodyPr>
          <a:lstStyle/>
          <a:p>
            <a:pPr algn="just">
              <a:lnSpc>
                <a:spcPts val="4093"/>
              </a:lnSpc>
              <a:spcBef>
                <a:spcPct val="0"/>
              </a:spcBef>
            </a:pPr>
            <a:r>
              <a:rPr lang="en-US" sz="2923">
                <a:solidFill>
                  <a:srgbClr val="000000"/>
                </a:solidFill>
                <a:latin typeface="Times New Roman"/>
              </a:rPr>
              <a:t> 3.3  UJI HIPOTESIS</a:t>
            </a:r>
          </a:p>
          <a:p>
            <a:pPr algn="just">
              <a:lnSpc>
                <a:spcPts val="4093"/>
              </a:lnSpc>
              <a:spcBef>
                <a:spcPct val="0"/>
              </a:spcBef>
            </a:pPr>
            <a:r>
              <a:rPr lang="en-US" sz="2923">
                <a:solidFill>
                  <a:srgbClr val="000000"/>
                </a:solidFill>
                <a:latin typeface="Times New Roman"/>
              </a:rPr>
              <a:t>      JIKA KAMI INGIN MEMBANDINGKAN RATA-RATA JUMLAH PENGANGGURAN ANTARA KELOMPOK TINGKAT PENDIDIKAN YANG BERBEDA, KAMI DAPAT MENGGUNAKAN UJI HIPOTESIS. MISALNYA, KAMI DAPAT MENGGUNAKAN UJI ANOVA ONE-WAY UNTUK MELIHAT APAKAH ADA PERBEDAAN SIGNIFIKAN DALAM RATA-RATA JUMLAH PENGANGGURAN ANTARA KELOMPOK TINGKAT PENDIDIKAN (MISALNYA, SD, SMP, SMA/K, PERGURUAN TINGGI). HIPOTESIS NULL (H0) KAMI BISA MENJADI "TIDAK ADA PERBEDAAN SIGNIFIKAN DALAM RATA-RATA JUMLAH PENGANGGURAN ANTARA KELOMPOK TINGKAT PENDIDIKAN," SEDANGKAN HIPOTESIS ALTERNATIF (HA) KAMI BISA MENJADI "ADA PERBEDAAN SIGNIFIKAN DALAM RATA-RATA JUMLAH PENGANGGURAN ANTARA KELOMPOK TINGKAT PENDIDIKAN."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1977</Words>
  <Application>Microsoft Office PowerPoint</Application>
  <PresentationFormat>Custom</PresentationFormat>
  <Paragraphs>108</Paragraphs>
  <Slides>26</Slides>
  <Notes>0</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26</vt:i4>
      </vt:variant>
    </vt:vector>
  </HeadingPairs>
  <TitlesOfParts>
    <vt:vector size="43" baseType="lpstr">
      <vt:lpstr>Poppins Medium</vt:lpstr>
      <vt:lpstr>Canva Sans Bold</vt:lpstr>
      <vt:lpstr>Poppins Bold Bold Italics</vt:lpstr>
      <vt:lpstr>Open Sauce</vt:lpstr>
      <vt:lpstr>HK Grotesk Medium</vt:lpstr>
      <vt:lpstr>Calibri</vt:lpstr>
      <vt:lpstr>Arial</vt:lpstr>
      <vt:lpstr>Times New Roman Bold</vt:lpstr>
      <vt:lpstr>Poppins Medium Bold</vt:lpstr>
      <vt:lpstr>Montserrat Classic</vt:lpstr>
      <vt:lpstr>Times New Roman</vt:lpstr>
      <vt:lpstr>Open Sauce Bold</vt:lpstr>
      <vt:lpstr>Poppins Medium Italics</vt:lpstr>
      <vt:lpstr>Inria Serif Bold</vt:lpstr>
      <vt:lpstr>Canva Sans</vt:lpstr>
      <vt:lpstr>Inria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Laporan Project Probstat</dc:title>
  <cp:lastModifiedBy>USER</cp:lastModifiedBy>
  <cp:revision>2</cp:revision>
  <dcterms:created xsi:type="dcterms:W3CDTF">2006-08-16T00:00:00Z</dcterms:created>
  <dcterms:modified xsi:type="dcterms:W3CDTF">2023-06-10T12:31:20Z</dcterms:modified>
  <dc:identifier>DAFkkugtDi0</dc:identifier>
</cp:coreProperties>
</file>